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20"/>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12192000" cy="6858000"/>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384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h//VaQxG6CoI3Utur0UHLh23/TH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9"/>
  </p:normalViewPr>
  <p:slideViewPr>
    <p:cSldViewPr snapToGrid="0">
      <p:cViewPr varScale="1">
        <p:scale>
          <a:sx n="107" d="100"/>
          <a:sy n="107" d="100"/>
        </p:scale>
        <p:origin x="71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customschemas.google.com/relationships/presentationmetadata" Target="meta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5659" cy="498056"/>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0443" y="0"/>
            <a:ext cx="2945659" cy="498056"/>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28584"/>
            <a:ext cx="2945659" cy="498055"/>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it-IT"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1: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6" name="Google Shape;76;p1: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8: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4" name="Google Shape;154;p8: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068381c181_0_19:notes"/>
          <p:cNvSpPr txBox="1">
            <a:spLocks noGrp="1"/>
          </p:cNvSpPr>
          <p:nvPr>
            <p:ph type="body" idx="1"/>
          </p:nvPr>
        </p:nvSpPr>
        <p:spPr>
          <a:xfrm>
            <a:off x="679768" y="4777194"/>
            <a:ext cx="5438140" cy="390877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g2068381c181_0_19: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2068381c181_0_28:notes"/>
          <p:cNvSpPr txBox="1">
            <a:spLocks noGrp="1"/>
          </p:cNvSpPr>
          <p:nvPr>
            <p:ph type="body" idx="1"/>
          </p:nvPr>
        </p:nvSpPr>
        <p:spPr>
          <a:xfrm>
            <a:off x="679768" y="4777194"/>
            <a:ext cx="5438140" cy="390877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 name="Google Shape;170;g2068381c181_0_28: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9: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p9: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2068381c181_0_36:notes"/>
          <p:cNvSpPr txBox="1">
            <a:spLocks noGrp="1"/>
          </p:cNvSpPr>
          <p:nvPr>
            <p:ph type="body" idx="1"/>
          </p:nvPr>
        </p:nvSpPr>
        <p:spPr>
          <a:xfrm>
            <a:off x="679768" y="4777194"/>
            <a:ext cx="5438140" cy="390877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g2068381c181_0_36: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2068381c181_0_45:notes"/>
          <p:cNvSpPr txBox="1">
            <a:spLocks noGrp="1"/>
          </p:cNvSpPr>
          <p:nvPr>
            <p:ph type="body" idx="1"/>
          </p:nvPr>
        </p:nvSpPr>
        <p:spPr>
          <a:xfrm>
            <a:off x="679768" y="4777194"/>
            <a:ext cx="5438140" cy="390877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 name="Google Shape;195;g2068381c181_0_45: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2: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2" name="Google Shape;82;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2068381c181_0_0:notes"/>
          <p:cNvSpPr txBox="1">
            <a:spLocks noGrp="1"/>
          </p:cNvSpPr>
          <p:nvPr>
            <p:ph type="body" idx="1"/>
          </p:nvPr>
        </p:nvSpPr>
        <p:spPr>
          <a:xfrm>
            <a:off x="679768" y="4777194"/>
            <a:ext cx="5438140" cy="390877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g2068381c181_0_0: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 name="Google Shape;100;p3: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4: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4: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p5: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6: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6: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7: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6" name="Google Shape;136;p7: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068381c181_0_8:notes"/>
          <p:cNvSpPr txBox="1">
            <a:spLocks noGrp="1"/>
          </p:cNvSpPr>
          <p:nvPr>
            <p:ph type="body" idx="1"/>
          </p:nvPr>
        </p:nvSpPr>
        <p:spPr>
          <a:xfrm>
            <a:off x="679768" y="4777194"/>
            <a:ext cx="5438140" cy="390877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g2068381c181_0_8: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Prima Pagina -">
  <p:cSld name="Prima Pagina -">
    <p:bg>
      <p:bgPr>
        <a:solidFill>
          <a:srgbClr val="0000FF"/>
        </a:solidFill>
        <a:effectLst/>
      </p:bgPr>
    </p:bg>
    <p:spTree>
      <p:nvGrpSpPr>
        <p:cNvPr id="1" name="Shape 15"/>
        <p:cNvGrpSpPr/>
        <p:nvPr/>
      </p:nvGrpSpPr>
      <p:grpSpPr>
        <a:xfrm>
          <a:off x="0" y="0"/>
          <a:ext cx="0" cy="0"/>
          <a:chOff x="0" y="0"/>
          <a:chExt cx="0" cy="0"/>
        </a:xfrm>
      </p:grpSpPr>
      <p:pic>
        <p:nvPicPr>
          <p:cNvPr id="16" name="Google Shape;16;p15"/>
          <p:cNvPicPr preferRelativeResize="0"/>
          <p:nvPr/>
        </p:nvPicPr>
        <p:blipFill rotWithShape="1">
          <a:blip r:embed="rId2">
            <a:alphaModFix/>
          </a:blip>
          <a:srcRect l="84028" t="64667"/>
          <a:stretch/>
        </p:blipFill>
        <p:spPr>
          <a:xfrm>
            <a:off x="9963150" y="3464835"/>
            <a:ext cx="2228850" cy="3081464"/>
          </a:xfrm>
          <a:prstGeom prst="rect">
            <a:avLst/>
          </a:prstGeom>
          <a:noFill/>
          <a:ln>
            <a:noFill/>
          </a:ln>
        </p:spPr>
      </p:pic>
      <p:pic>
        <p:nvPicPr>
          <p:cNvPr id="17" name="Google Shape;17;p15"/>
          <p:cNvPicPr preferRelativeResize="0"/>
          <p:nvPr/>
        </p:nvPicPr>
        <p:blipFill rotWithShape="1">
          <a:blip r:embed="rId3">
            <a:alphaModFix/>
          </a:blip>
          <a:srcRect/>
          <a:stretch/>
        </p:blipFill>
        <p:spPr>
          <a:xfrm>
            <a:off x="8895805" y="457200"/>
            <a:ext cx="3279367" cy="941609"/>
          </a:xfrm>
          <a:prstGeom prst="rect">
            <a:avLst/>
          </a:prstGeom>
          <a:noFill/>
          <a:ln>
            <a:noFill/>
          </a:ln>
        </p:spPr>
      </p:pic>
      <p:sp>
        <p:nvSpPr>
          <p:cNvPr id="18" name="Google Shape;18;p15"/>
          <p:cNvSpPr txBox="1">
            <a:spLocks noGrp="1"/>
          </p:cNvSpPr>
          <p:nvPr>
            <p:ph type="ctrTitle"/>
          </p:nvPr>
        </p:nvSpPr>
        <p:spPr>
          <a:xfrm>
            <a:off x="427770" y="1673133"/>
            <a:ext cx="8468036" cy="3041713"/>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5400"/>
              <a:buFont typeface="Arial"/>
              <a:buNone/>
              <a:defRPr sz="5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5"/>
          <p:cNvSpPr txBox="1">
            <a:spLocks noGrp="1"/>
          </p:cNvSpPr>
          <p:nvPr>
            <p:ph type="subTitle" idx="1"/>
          </p:nvPr>
        </p:nvSpPr>
        <p:spPr>
          <a:xfrm>
            <a:off x="427770" y="4918271"/>
            <a:ext cx="8468036" cy="1008969"/>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chemeClr val="lt1"/>
              </a:buClr>
              <a:buSzPts val="2400"/>
              <a:buNone/>
              <a:defRPr sz="2400">
                <a:solidFill>
                  <a:schemeClr val="lt1"/>
                </a:solidFill>
                <a:latin typeface="Arial"/>
                <a:ea typeface="Arial"/>
                <a:cs typeface="Arial"/>
                <a:sym typeface="Arial"/>
              </a:defRPr>
            </a:lvl1pPr>
            <a:lvl2pPr lvl="1" algn="ctr">
              <a:lnSpc>
                <a:spcPct val="90000"/>
              </a:lnSpc>
              <a:spcBef>
                <a:spcPts val="500"/>
              </a:spcBef>
              <a:spcAft>
                <a:spcPts val="0"/>
              </a:spcAft>
              <a:buClr>
                <a:schemeClr val="dk1"/>
              </a:buClr>
              <a:buSzPts val="1500"/>
              <a:buNone/>
              <a:defRPr sz="1500"/>
            </a:lvl2pPr>
            <a:lvl3pPr lvl="2" algn="ctr">
              <a:lnSpc>
                <a:spcPct val="90000"/>
              </a:lnSpc>
              <a:spcBef>
                <a:spcPts val="500"/>
              </a:spcBef>
              <a:spcAft>
                <a:spcPts val="0"/>
              </a:spcAft>
              <a:buClr>
                <a:schemeClr val="dk1"/>
              </a:buClr>
              <a:buSzPts val="1350"/>
              <a:buNone/>
              <a:defRPr sz="1350"/>
            </a:lvl3pPr>
            <a:lvl4pPr lvl="3" algn="ctr">
              <a:lnSpc>
                <a:spcPct val="90000"/>
              </a:lnSpc>
              <a:spcBef>
                <a:spcPts val="500"/>
              </a:spcBef>
              <a:spcAft>
                <a:spcPts val="0"/>
              </a:spcAft>
              <a:buClr>
                <a:schemeClr val="dk1"/>
              </a:buClr>
              <a:buSzPts val="1200"/>
              <a:buNone/>
              <a:defRPr sz="1200"/>
            </a:lvl4pPr>
            <a:lvl5pPr lvl="4" algn="ctr">
              <a:lnSpc>
                <a:spcPct val="90000"/>
              </a:lnSpc>
              <a:spcBef>
                <a:spcPts val="500"/>
              </a:spcBef>
              <a:spcAft>
                <a:spcPts val="0"/>
              </a:spcAft>
              <a:buClr>
                <a:schemeClr val="dk1"/>
              </a:buClr>
              <a:buSzPts val="1200"/>
              <a:buNone/>
              <a:defRPr sz="1200"/>
            </a:lvl5pPr>
            <a:lvl6pPr lvl="5" algn="ctr">
              <a:lnSpc>
                <a:spcPct val="90000"/>
              </a:lnSpc>
              <a:spcBef>
                <a:spcPts val="500"/>
              </a:spcBef>
              <a:spcAft>
                <a:spcPts val="0"/>
              </a:spcAft>
              <a:buClr>
                <a:schemeClr val="dk1"/>
              </a:buClr>
              <a:buSzPts val="1200"/>
              <a:buNone/>
              <a:defRPr sz="1200"/>
            </a:lvl6pPr>
            <a:lvl7pPr lvl="6" algn="ctr">
              <a:lnSpc>
                <a:spcPct val="90000"/>
              </a:lnSpc>
              <a:spcBef>
                <a:spcPts val="500"/>
              </a:spcBef>
              <a:spcAft>
                <a:spcPts val="0"/>
              </a:spcAft>
              <a:buClr>
                <a:schemeClr val="dk1"/>
              </a:buClr>
              <a:buSzPts val="1200"/>
              <a:buNone/>
              <a:defRPr sz="1200"/>
            </a:lvl7pPr>
            <a:lvl8pPr lvl="7" algn="ctr">
              <a:lnSpc>
                <a:spcPct val="90000"/>
              </a:lnSpc>
              <a:spcBef>
                <a:spcPts val="500"/>
              </a:spcBef>
              <a:spcAft>
                <a:spcPts val="0"/>
              </a:spcAft>
              <a:buClr>
                <a:schemeClr val="dk1"/>
              </a:buClr>
              <a:buSzPts val="1200"/>
              <a:buNone/>
              <a:defRPr sz="1200"/>
            </a:lvl8pPr>
            <a:lvl9pPr lvl="8" algn="ctr">
              <a:lnSpc>
                <a:spcPct val="90000"/>
              </a:lnSpc>
              <a:spcBef>
                <a:spcPts val="500"/>
              </a:spcBef>
              <a:spcAft>
                <a:spcPts val="0"/>
              </a:spcAft>
              <a:buClr>
                <a:schemeClr val="dk1"/>
              </a:buClr>
              <a:buSzPts val="1200"/>
              <a:buNone/>
              <a:defRPr sz="1200"/>
            </a:lvl9pPr>
          </a:lstStyle>
          <a:p>
            <a:endParaRPr/>
          </a:p>
        </p:txBody>
      </p:sp>
      <p:pic>
        <p:nvPicPr>
          <p:cNvPr id="20" name="Google Shape;20;p15"/>
          <p:cNvPicPr preferRelativeResize="0"/>
          <p:nvPr/>
        </p:nvPicPr>
        <p:blipFill rotWithShape="1">
          <a:blip r:embed="rId4">
            <a:alphaModFix/>
          </a:blip>
          <a:srcRect l="56412" t="78398" b="24"/>
          <a:stretch/>
        </p:blipFill>
        <p:spPr>
          <a:xfrm>
            <a:off x="6350" y="3174"/>
            <a:ext cx="3985623" cy="123126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Sezione -">
  <p:cSld name="Titolo Sezione -">
    <p:spTree>
      <p:nvGrpSpPr>
        <p:cNvPr id="1" name="Shape 21"/>
        <p:cNvGrpSpPr/>
        <p:nvPr/>
      </p:nvGrpSpPr>
      <p:grpSpPr>
        <a:xfrm>
          <a:off x="0" y="0"/>
          <a:ext cx="0" cy="0"/>
          <a:chOff x="0" y="0"/>
          <a:chExt cx="0" cy="0"/>
        </a:xfrm>
      </p:grpSpPr>
      <p:sp>
        <p:nvSpPr>
          <p:cNvPr id="22" name="Google Shape;22;p16"/>
          <p:cNvSpPr/>
          <p:nvPr/>
        </p:nvSpPr>
        <p:spPr>
          <a:xfrm>
            <a:off x="10737669" y="0"/>
            <a:ext cx="1026562" cy="1196400"/>
          </a:xfrm>
          <a:prstGeom prst="rect">
            <a:avLst/>
          </a:prstGeom>
          <a:solidFill>
            <a:srgbClr val="0000FF"/>
          </a:solidFill>
          <a:ln w="12700"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3" name="Google Shape;23;p16"/>
          <p:cNvPicPr preferRelativeResize="0"/>
          <p:nvPr/>
        </p:nvPicPr>
        <p:blipFill rotWithShape="1">
          <a:blip r:embed="rId2">
            <a:alphaModFix/>
          </a:blip>
          <a:srcRect/>
          <a:stretch/>
        </p:blipFill>
        <p:spPr>
          <a:xfrm>
            <a:off x="10737668" y="169837"/>
            <a:ext cx="1026563" cy="1026563"/>
          </a:xfrm>
          <a:prstGeom prst="rect">
            <a:avLst/>
          </a:prstGeom>
          <a:noFill/>
          <a:ln>
            <a:noFill/>
          </a:ln>
        </p:spPr>
      </p:pic>
      <p:sp>
        <p:nvSpPr>
          <p:cNvPr id="24" name="Google Shape;24;p16"/>
          <p:cNvSpPr txBox="1">
            <a:spLocks noGrp="1"/>
          </p:cNvSpPr>
          <p:nvPr>
            <p:ph type="ctrTitle"/>
          </p:nvPr>
        </p:nvSpPr>
        <p:spPr>
          <a:xfrm>
            <a:off x="427770" y="1663549"/>
            <a:ext cx="9861807" cy="2623971"/>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0000FF"/>
              </a:buClr>
              <a:buSzPts val="5400"/>
              <a:buFont typeface="Arial"/>
              <a:buNone/>
              <a:defRPr sz="5400">
                <a:solidFill>
                  <a:srgbClr val="0000FF"/>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6"/>
          <p:cNvSpPr txBox="1">
            <a:spLocks noGrp="1"/>
          </p:cNvSpPr>
          <p:nvPr>
            <p:ph type="subTitle" idx="1"/>
          </p:nvPr>
        </p:nvSpPr>
        <p:spPr>
          <a:xfrm>
            <a:off x="427770" y="4511041"/>
            <a:ext cx="9861807" cy="139446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chemeClr val="dk1"/>
              </a:buClr>
              <a:buSzPts val="2400"/>
              <a:buNone/>
              <a:defRPr sz="2400">
                <a:solidFill>
                  <a:schemeClr val="dk1"/>
                </a:solidFill>
                <a:latin typeface="Arial"/>
                <a:ea typeface="Arial"/>
                <a:cs typeface="Arial"/>
                <a:sym typeface="Arial"/>
              </a:defRPr>
            </a:lvl1pPr>
            <a:lvl2pPr lvl="1" algn="ctr">
              <a:lnSpc>
                <a:spcPct val="90000"/>
              </a:lnSpc>
              <a:spcBef>
                <a:spcPts val="500"/>
              </a:spcBef>
              <a:spcAft>
                <a:spcPts val="0"/>
              </a:spcAft>
              <a:buClr>
                <a:schemeClr val="dk1"/>
              </a:buClr>
              <a:buSzPts val="1500"/>
              <a:buNone/>
              <a:defRPr sz="1500"/>
            </a:lvl2pPr>
            <a:lvl3pPr lvl="2" algn="ctr">
              <a:lnSpc>
                <a:spcPct val="90000"/>
              </a:lnSpc>
              <a:spcBef>
                <a:spcPts val="500"/>
              </a:spcBef>
              <a:spcAft>
                <a:spcPts val="0"/>
              </a:spcAft>
              <a:buClr>
                <a:schemeClr val="dk1"/>
              </a:buClr>
              <a:buSzPts val="1350"/>
              <a:buNone/>
              <a:defRPr sz="1350"/>
            </a:lvl3pPr>
            <a:lvl4pPr lvl="3" algn="ctr">
              <a:lnSpc>
                <a:spcPct val="90000"/>
              </a:lnSpc>
              <a:spcBef>
                <a:spcPts val="500"/>
              </a:spcBef>
              <a:spcAft>
                <a:spcPts val="0"/>
              </a:spcAft>
              <a:buClr>
                <a:schemeClr val="dk1"/>
              </a:buClr>
              <a:buSzPts val="1200"/>
              <a:buNone/>
              <a:defRPr sz="1200"/>
            </a:lvl4pPr>
            <a:lvl5pPr lvl="4" algn="ctr">
              <a:lnSpc>
                <a:spcPct val="90000"/>
              </a:lnSpc>
              <a:spcBef>
                <a:spcPts val="500"/>
              </a:spcBef>
              <a:spcAft>
                <a:spcPts val="0"/>
              </a:spcAft>
              <a:buClr>
                <a:schemeClr val="dk1"/>
              </a:buClr>
              <a:buSzPts val="1200"/>
              <a:buNone/>
              <a:defRPr sz="1200"/>
            </a:lvl5pPr>
            <a:lvl6pPr lvl="5" algn="ctr">
              <a:lnSpc>
                <a:spcPct val="90000"/>
              </a:lnSpc>
              <a:spcBef>
                <a:spcPts val="500"/>
              </a:spcBef>
              <a:spcAft>
                <a:spcPts val="0"/>
              </a:spcAft>
              <a:buClr>
                <a:schemeClr val="dk1"/>
              </a:buClr>
              <a:buSzPts val="1200"/>
              <a:buNone/>
              <a:defRPr sz="1200"/>
            </a:lvl6pPr>
            <a:lvl7pPr lvl="6" algn="ctr">
              <a:lnSpc>
                <a:spcPct val="90000"/>
              </a:lnSpc>
              <a:spcBef>
                <a:spcPts val="500"/>
              </a:spcBef>
              <a:spcAft>
                <a:spcPts val="0"/>
              </a:spcAft>
              <a:buClr>
                <a:schemeClr val="dk1"/>
              </a:buClr>
              <a:buSzPts val="1200"/>
              <a:buNone/>
              <a:defRPr sz="1200"/>
            </a:lvl7pPr>
            <a:lvl8pPr lvl="7" algn="ctr">
              <a:lnSpc>
                <a:spcPct val="90000"/>
              </a:lnSpc>
              <a:spcBef>
                <a:spcPts val="500"/>
              </a:spcBef>
              <a:spcAft>
                <a:spcPts val="0"/>
              </a:spcAft>
              <a:buClr>
                <a:schemeClr val="dk1"/>
              </a:buClr>
              <a:buSzPts val="1200"/>
              <a:buNone/>
              <a:defRPr sz="1200"/>
            </a:lvl8pPr>
            <a:lvl9pPr lvl="8" algn="ctr">
              <a:lnSpc>
                <a:spcPct val="90000"/>
              </a:lnSpc>
              <a:spcBef>
                <a:spcPts val="500"/>
              </a:spcBef>
              <a:spcAft>
                <a:spcPts val="0"/>
              </a:spcAft>
              <a:buClr>
                <a:schemeClr val="dk1"/>
              </a:buClr>
              <a:buSzPts val="1200"/>
              <a:buNone/>
              <a:defRPr sz="1200"/>
            </a:lvl9pPr>
          </a:lstStyle>
          <a:p>
            <a:endParaRPr/>
          </a:p>
        </p:txBody>
      </p:sp>
      <p:sp>
        <p:nvSpPr>
          <p:cNvPr id="26" name="Google Shape;26;p16"/>
          <p:cNvSpPr txBox="1">
            <a:spLocks noGrp="1"/>
          </p:cNvSpPr>
          <p:nvPr>
            <p:ph type="ftr" idx="11"/>
          </p:nvPr>
        </p:nvSpPr>
        <p:spPr>
          <a:xfrm>
            <a:off x="3304903" y="6356350"/>
            <a:ext cx="55909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6"/>
          <p:cNvSpPr txBox="1">
            <a:spLocks noGrp="1"/>
          </p:cNvSpPr>
          <p:nvPr>
            <p:ph type="dt" idx="10"/>
          </p:nvPr>
        </p:nvSpPr>
        <p:spPr>
          <a:xfrm>
            <a:off x="42777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6"/>
          <p:cNvSpPr txBox="1">
            <a:spLocks noGrp="1"/>
          </p:cNvSpPr>
          <p:nvPr>
            <p:ph type="sldNum" idx="12"/>
          </p:nvPr>
        </p:nvSpPr>
        <p:spPr>
          <a:xfrm>
            <a:off x="902103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pic>
        <p:nvPicPr>
          <p:cNvPr id="29" name="Google Shape;29;p16"/>
          <p:cNvPicPr preferRelativeResize="0"/>
          <p:nvPr/>
        </p:nvPicPr>
        <p:blipFill rotWithShape="1">
          <a:blip r:embed="rId3">
            <a:alphaModFix/>
          </a:blip>
          <a:srcRect l="56412" t="78398" b="24"/>
          <a:stretch/>
        </p:blipFill>
        <p:spPr>
          <a:xfrm>
            <a:off x="6350" y="3174"/>
            <a:ext cx="3985623" cy="123126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olo e Contenuto -">
  <p:cSld name="Titolo e Contenuto -">
    <p:spTree>
      <p:nvGrpSpPr>
        <p:cNvPr id="1" name="Shape 30"/>
        <p:cNvGrpSpPr/>
        <p:nvPr/>
      </p:nvGrpSpPr>
      <p:grpSpPr>
        <a:xfrm>
          <a:off x="0" y="0"/>
          <a:ext cx="0" cy="0"/>
          <a:chOff x="0" y="0"/>
          <a:chExt cx="0" cy="0"/>
        </a:xfrm>
      </p:grpSpPr>
      <p:sp>
        <p:nvSpPr>
          <p:cNvPr id="31" name="Google Shape;31;p17"/>
          <p:cNvSpPr txBox="1">
            <a:spLocks noGrp="1"/>
          </p:cNvSpPr>
          <p:nvPr>
            <p:ph type="dt" idx="10"/>
          </p:nvPr>
        </p:nvSpPr>
        <p:spPr>
          <a:xfrm>
            <a:off x="42777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7"/>
          <p:cNvSpPr txBox="1">
            <a:spLocks noGrp="1"/>
          </p:cNvSpPr>
          <p:nvPr>
            <p:ph type="ftr" idx="11"/>
          </p:nvPr>
        </p:nvSpPr>
        <p:spPr>
          <a:xfrm>
            <a:off x="3304903" y="6356350"/>
            <a:ext cx="55909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7"/>
          <p:cNvSpPr txBox="1">
            <a:spLocks noGrp="1"/>
          </p:cNvSpPr>
          <p:nvPr>
            <p:ph type="sldNum" idx="12"/>
          </p:nvPr>
        </p:nvSpPr>
        <p:spPr>
          <a:xfrm>
            <a:off x="902103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
        <p:nvSpPr>
          <p:cNvPr id="34" name="Google Shape;34;p17"/>
          <p:cNvSpPr txBox="1">
            <a:spLocks noGrp="1"/>
          </p:cNvSpPr>
          <p:nvPr>
            <p:ph type="body" idx="1"/>
          </p:nvPr>
        </p:nvSpPr>
        <p:spPr>
          <a:xfrm>
            <a:off x="427770" y="1574800"/>
            <a:ext cx="11336460" cy="4635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latin typeface="Arial"/>
                <a:ea typeface="Arial"/>
                <a:cs typeface="Arial"/>
                <a:sym typeface="Arial"/>
              </a:defRPr>
            </a:lvl1pPr>
            <a:lvl2pPr marL="914400" lvl="1" indent="-355600" algn="l">
              <a:lnSpc>
                <a:spcPct val="90000"/>
              </a:lnSpc>
              <a:spcBef>
                <a:spcPts val="500"/>
              </a:spcBef>
              <a:spcAft>
                <a:spcPts val="0"/>
              </a:spcAft>
              <a:buClr>
                <a:schemeClr val="dk1"/>
              </a:buClr>
              <a:buSzPts val="2000"/>
              <a:buChar char="•"/>
              <a:defRPr sz="2000">
                <a:latin typeface="Arial"/>
                <a:ea typeface="Arial"/>
                <a:cs typeface="Arial"/>
                <a:sym typeface="Arial"/>
              </a:defRPr>
            </a:lvl2pPr>
            <a:lvl3pPr marL="1371600" lvl="2" indent="-342900" algn="l">
              <a:lnSpc>
                <a:spcPct val="90000"/>
              </a:lnSpc>
              <a:spcBef>
                <a:spcPts val="500"/>
              </a:spcBef>
              <a:spcAft>
                <a:spcPts val="0"/>
              </a:spcAft>
              <a:buClr>
                <a:schemeClr val="dk1"/>
              </a:buClr>
              <a:buSzPts val="1800"/>
              <a:buChar char="•"/>
              <a:defRPr sz="1800">
                <a:latin typeface="Arial"/>
                <a:ea typeface="Arial"/>
                <a:cs typeface="Arial"/>
                <a:sym typeface="Arial"/>
              </a:defRPr>
            </a:lvl3pPr>
            <a:lvl4pPr marL="1828800" lvl="3" indent="-330200" algn="l">
              <a:lnSpc>
                <a:spcPct val="90000"/>
              </a:lnSpc>
              <a:spcBef>
                <a:spcPts val="500"/>
              </a:spcBef>
              <a:spcAft>
                <a:spcPts val="0"/>
              </a:spcAft>
              <a:buClr>
                <a:schemeClr val="dk1"/>
              </a:buClr>
              <a:buSzPts val="1600"/>
              <a:buChar char="•"/>
              <a:defRPr sz="1600">
                <a:latin typeface="Arial"/>
                <a:ea typeface="Arial"/>
                <a:cs typeface="Arial"/>
                <a:sym typeface="Arial"/>
              </a:defRPr>
            </a:lvl4pPr>
            <a:lvl5pPr marL="2286000" lvl="4" indent="-342900" algn="l">
              <a:lnSpc>
                <a:spcPct val="90000"/>
              </a:lnSpc>
              <a:spcBef>
                <a:spcPts val="500"/>
              </a:spcBef>
              <a:spcAft>
                <a:spcPts val="0"/>
              </a:spcAft>
              <a:buClr>
                <a:schemeClr val="dk1"/>
              </a:buClr>
              <a:buSzPts val="1800"/>
              <a:buChar char="•"/>
              <a:defRPr>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17"/>
          <p:cNvSpPr/>
          <p:nvPr/>
        </p:nvSpPr>
        <p:spPr>
          <a:xfrm>
            <a:off x="10737669" y="0"/>
            <a:ext cx="1026562" cy="1196400"/>
          </a:xfrm>
          <a:prstGeom prst="rect">
            <a:avLst/>
          </a:prstGeom>
          <a:solidFill>
            <a:srgbClr val="0000FF"/>
          </a:solidFill>
          <a:ln w="12700"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6" name="Google Shape;36;p17"/>
          <p:cNvPicPr preferRelativeResize="0"/>
          <p:nvPr/>
        </p:nvPicPr>
        <p:blipFill rotWithShape="1">
          <a:blip r:embed="rId2">
            <a:alphaModFix/>
          </a:blip>
          <a:srcRect/>
          <a:stretch/>
        </p:blipFill>
        <p:spPr>
          <a:xfrm>
            <a:off x="10737668" y="169837"/>
            <a:ext cx="1026563" cy="1026563"/>
          </a:xfrm>
          <a:prstGeom prst="rect">
            <a:avLst/>
          </a:prstGeom>
          <a:noFill/>
          <a:ln>
            <a:noFill/>
          </a:ln>
        </p:spPr>
      </p:pic>
      <p:sp>
        <p:nvSpPr>
          <p:cNvPr id="37" name="Google Shape;37;p17"/>
          <p:cNvSpPr txBox="1">
            <a:spLocks noGrp="1"/>
          </p:cNvSpPr>
          <p:nvPr>
            <p:ph type="title"/>
          </p:nvPr>
        </p:nvSpPr>
        <p:spPr>
          <a:xfrm>
            <a:off x="427770" y="444011"/>
            <a:ext cx="9656756" cy="75239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0000FF"/>
              </a:buClr>
              <a:buSzPts val="3200"/>
              <a:buFont typeface="Arial"/>
              <a:buNone/>
              <a:defRPr sz="3200">
                <a:solidFill>
                  <a:srgbClr val="0000FF"/>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fronto tra Due -">
  <p:cSld name="Confronto tra Due -">
    <p:spTree>
      <p:nvGrpSpPr>
        <p:cNvPr id="1" name="Shape 38"/>
        <p:cNvGrpSpPr/>
        <p:nvPr/>
      </p:nvGrpSpPr>
      <p:grpSpPr>
        <a:xfrm>
          <a:off x="0" y="0"/>
          <a:ext cx="0" cy="0"/>
          <a:chOff x="0" y="0"/>
          <a:chExt cx="0" cy="0"/>
        </a:xfrm>
      </p:grpSpPr>
      <p:sp>
        <p:nvSpPr>
          <p:cNvPr id="39" name="Google Shape;39;p18"/>
          <p:cNvSpPr txBox="1">
            <a:spLocks noGrp="1"/>
          </p:cNvSpPr>
          <p:nvPr>
            <p:ph type="body" idx="1"/>
          </p:nvPr>
        </p:nvSpPr>
        <p:spPr>
          <a:xfrm>
            <a:off x="458284" y="1574800"/>
            <a:ext cx="5485315" cy="4635500"/>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atin typeface="Arial"/>
                <a:ea typeface="Arial"/>
                <a:cs typeface="Arial"/>
                <a:sym typeface="Arial"/>
              </a:defRPr>
            </a:lvl1pPr>
            <a:lvl2pPr marL="914400" lvl="1" indent="-355600" algn="l">
              <a:lnSpc>
                <a:spcPct val="90000"/>
              </a:lnSpc>
              <a:spcBef>
                <a:spcPts val="500"/>
              </a:spcBef>
              <a:spcAft>
                <a:spcPts val="0"/>
              </a:spcAft>
              <a:buClr>
                <a:schemeClr val="dk1"/>
              </a:buClr>
              <a:buSzPts val="2000"/>
              <a:buChar char="•"/>
              <a:defRPr sz="2000">
                <a:latin typeface="Arial"/>
                <a:ea typeface="Arial"/>
                <a:cs typeface="Arial"/>
                <a:sym typeface="Arial"/>
              </a:defRPr>
            </a:lvl2pPr>
            <a:lvl3pPr marL="1371600" lvl="2" indent="-342900" algn="l">
              <a:lnSpc>
                <a:spcPct val="90000"/>
              </a:lnSpc>
              <a:spcBef>
                <a:spcPts val="500"/>
              </a:spcBef>
              <a:spcAft>
                <a:spcPts val="0"/>
              </a:spcAft>
              <a:buClr>
                <a:schemeClr val="dk1"/>
              </a:buClr>
              <a:buSzPts val="1800"/>
              <a:buChar char="•"/>
              <a:defRPr sz="1800">
                <a:latin typeface="Arial"/>
                <a:ea typeface="Arial"/>
                <a:cs typeface="Arial"/>
                <a:sym typeface="Arial"/>
              </a:defRPr>
            </a:lvl3pPr>
            <a:lvl4pPr marL="1828800" lvl="3" indent="-330200" algn="l">
              <a:lnSpc>
                <a:spcPct val="90000"/>
              </a:lnSpc>
              <a:spcBef>
                <a:spcPts val="500"/>
              </a:spcBef>
              <a:spcAft>
                <a:spcPts val="0"/>
              </a:spcAft>
              <a:buClr>
                <a:schemeClr val="dk1"/>
              </a:buClr>
              <a:buSzPts val="1600"/>
              <a:buChar char="•"/>
              <a:defRPr sz="1600">
                <a:latin typeface="Arial"/>
                <a:ea typeface="Arial"/>
                <a:cs typeface="Arial"/>
                <a:sym typeface="Arial"/>
              </a:defRPr>
            </a:lvl4pPr>
            <a:lvl5pPr marL="2286000" lvl="4" indent="-342900" algn="l">
              <a:lnSpc>
                <a:spcPct val="90000"/>
              </a:lnSpc>
              <a:spcBef>
                <a:spcPts val="500"/>
              </a:spcBef>
              <a:spcAft>
                <a:spcPts val="0"/>
              </a:spcAft>
              <a:buClr>
                <a:schemeClr val="dk1"/>
              </a:buClr>
              <a:buSzPts val="1800"/>
              <a:buChar char="•"/>
              <a:defRPr>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8"/>
          <p:cNvSpPr txBox="1">
            <a:spLocks noGrp="1"/>
          </p:cNvSpPr>
          <p:nvPr>
            <p:ph type="body" idx="2"/>
          </p:nvPr>
        </p:nvSpPr>
        <p:spPr>
          <a:xfrm>
            <a:off x="6172200" y="1574800"/>
            <a:ext cx="5592030" cy="4635500"/>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atin typeface="Arial"/>
                <a:ea typeface="Arial"/>
                <a:cs typeface="Arial"/>
                <a:sym typeface="Arial"/>
              </a:defRPr>
            </a:lvl1pPr>
            <a:lvl2pPr marL="914400" lvl="1" indent="-355600" algn="l">
              <a:lnSpc>
                <a:spcPct val="90000"/>
              </a:lnSpc>
              <a:spcBef>
                <a:spcPts val="500"/>
              </a:spcBef>
              <a:spcAft>
                <a:spcPts val="0"/>
              </a:spcAft>
              <a:buClr>
                <a:schemeClr val="dk1"/>
              </a:buClr>
              <a:buSzPts val="2000"/>
              <a:buChar char="•"/>
              <a:defRPr sz="2000">
                <a:latin typeface="Arial"/>
                <a:ea typeface="Arial"/>
                <a:cs typeface="Arial"/>
                <a:sym typeface="Arial"/>
              </a:defRPr>
            </a:lvl2pPr>
            <a:lvl3pPr marL="1371600" lvl="2" indent="-342900" algn="l">
              <a:lnSpc>
                <a:spcPct val="90000"/>
              </a:lnSpc>
              <a:spcBef>
                <a:spcPts val="500"/>
              </a:spcBef>
              <a:spcAft>
                <a:spcPts val="0"/>
              </a:spcAft>
              <a:buClr>
                <a:schemeClr val="dk1"/>
              </a:buClr>
              <a:buSzPts val="1800"/>
              <a:buChar char="•"/>
              <a:defRPr sz="1800">
                <a:latin typeface="Arial"/>
                <a:ea typeface="Arial"/>
                <a:cs typeface="Arial"/>
                <a:sym typeface="Arial"/>
              </a:defRPr>
            </a:lvl3pPr>
            <a:lvl4pPr marL="1828800" lvl="3" indent="-330200" algn="l">
              <a:lnSpc>
                <a:spcPct val="90000"/>
              </a:lnSpc>
              <a:spcBef>
                <a:spcPts val="500"/>
              </a:spcBef>
              <a:spcAft>
                <a:spcPts val="0"/>
              </a:spcAft>
              <a:buClr>
                <a:schemeClr val="dk1"/>
              </a:buClr>
              <a:buSzPts val="1600"/>
              <a:buChar char="•"/>
              <a:defRPr sz="1600">
                <a:latin typeface="Arial"/>
                <a:ea typeface="Arial"/>
                <a:cs typeface="Arial"/>
                <a:sym typeface="Arial"/>
              </a:defRPr>
            </a:lvl4pPr>
            <a:lvl5pPr marL="2286000" lvl="4" indent="-342900" algn="l">
              <a:lnSpc>
                <a:spcPct val="90000"/>
              </a:lnSpc>
              <a:spcBef>
                <a:spcPts val="500"/>
              </a:spcBef>
              <a:spcAft>
                <a:spcPts val="0"/>
              </a:spcAft>
              <a:buClr>
                <a:schemeClr val="dk1"/>
              </a:buClr>
              <a:buSzPts val="1800"/>
              <a:buChar char="•"/>
              <a:defRPr>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8"/>
          <p:cNvSpPr/>
          <p:nvPr/>
        </p:nvSpPr>
        <p:spPr>
          <a:xfrm>
            <a:off x="10737669" y="0"/>
            <a:ext cx="1026562" cy="1196400"/>
          </a:xfrm>
          <a:prstGeom prst="rect">
            <a:avLst/>
          </a:prstGeom>
          <a:solidFill>
            <a:srgbClr val="0000FF"/>
          </a:solidFill>
          <a:ln w="12700"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42" name="Google Shape;42;p18"/>
          <p:cNvPicPr preferRelativeResize="0"/>
          <p:nvPr/>
        </p:nvPicPr>
        <p:blipFill rotWithShape="1">
          <a:blip r:embed="rId2">
            <a:alphaModFix/>
          </a:blip>
          <a:srcRect/>
          <a:stretch/>
        </p:blipFill>
        <p:spPr>
          <a:xfrm>
            <a:off x="10737668" y="169837"/>
            <a:ext cx="1026563" cy="1026563"/>
          </a:xfrm>
          <a:prstGeom prst="rect">
            <a:avLst/>
          </a:prstGeom>
          <a:noFill/>
          <a:ln>
            <a:noFill/>
          </a:ln>
        </p:spPr>
      </p:pic>
      <p:sp>
        <p:nvSpPr>
          <p:cNvPr id="43" name="Google Shape;43;p18"/>
          <p:cNvSpPr txBox="1">
            <a:spLocks noGrp="1"/>
          </p:cNvSpPr>
          <p:nvPr>
            <p:ph type="ftr" idx="11"/>
          </p:nvPr>
        </p:nvSpPr>
        <p:spPr>
          <a:xfrm>
            <a:off x="3304903" y="6356350"/>
            <a:ext cx="55909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8"/>
          <p:cNvSpPr txBox="1">
            <a:spLocks noGrp="1"/>
          </p:cNvSpPr>
          <p:nvPr>
            <p:ph type="sldNum" idx="12"/>
          </p:nvPr>
        </p:nvSpPr>
        <p:spPr>
          <a:xfrm>
            <a:off x="902103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
        <p:nvSpPr>
          <p:cNvPr id="45" name="Google Shape;45;p18"/>
          <p:cNvSpPr txBox="1">
            <a:spLocks noGrp="1"/>
          </p:cNvSpPr>
          <p:nvPr>
            <p:ph type="dt" idx="10"/>
          </p:nvPr>
        </p:nvSpPr>
        <p:spPr>
          <a:xfrm>
            <a:off x="42777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18"/>
          <p:cNvSpPr txBox="1"/>
          <p:nvPr/>
        </p:nvSpPr>
        <p:spPr>
          <a:xfrm>
            <a:off x="427770" y="444011"/>
            <a:ext cx="9694638" cy="752389"/>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0000FF"/>
              </a:buClr>
              <a:buSzPts val="3200"/>
              <a:buFont typeface="Arial"/>
              <a:buNone/>
            </a:pPr>
            <a:r>
              <a:rPr lang="it-IT" sz="3200" b="0" i="0" u="none" strike="noStrike" cap="none">
                <a:solidFill>
                  <a:srgbClr val="0000FF"/>
                </a:solidFill>
                <a:latin typeface="Arial"/>
                <a:ea typeface="Arial"/>
                <a:cs typeface="Arial"/>
                <a:sym typeface="Arial"/>
              </a:rPr>
              <a:t>Fare clic per modificare lo stile</a:t>
            </a:r>
            <a:endParaRPr sz="3200" b="0" i="0" u="none" strike="noStrike" cap="none">
              <a:solidFill>
                <a:srgbClr val="0000FF"/>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olo Titolo -">
  <p:cSld name="Solo Titolo -">
    <p:spTree>
      <p:nvGrpSpPr>
        <p:cNvPr id="1" name="Shape 47"/>
        <p:cNvGrpSpPr/>
        <p:nvPr/>
      </p:nvGrpSpPr>
      <p:grpSpPr>
        <a:xfrm>
          <a:off x="0" y="0"/>
          <a:ext cx="0" cy="0"/>
          <a:chOff x="0" y="0"/>
          <a:chExt cx="0" cy="0"/>
        </a:xfrm>
      </p:grpSpPr>
      <p:sp>
        <p:nvSpPr>
          <p:cNvPr id="48" name="Google Shape;48;p19"/>
          <p:cNvSpPr/>
          <p:nvPr/>
        </p:nvSpPr>
        <p:spPr>
          <a:xfrm>
            <a:off x="10737669" y="0"/>
            <a:ext cx="1026562" cy="1196400"/>
          </a:xfrm>
          <a:prstGeom prst="rect">
            <a:avLst/>
          </a:prstGeom>
          <a:solidFill>
            <a:srgbClr val="0000FF"/>
          </a:solidFill>
          <a:ln w="12700"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49" name="Google Shape;49;p19"/>
          <p:cNvPicPr preferRelativeResize="0"/>
          <p:nvPr/>
        </p:nvPicPr>
        <p:blipFill rotWithShape="1">
          <a:blip r:embed="rId2">
            <a:alphaModFix/>
          </a:blip>
          <a:srcRect/>
          <a:stretch/>
        </p:blipFill>
        <p:spPr>
          <a:xfrm>
            <a:off x="10737668" y="169837"/>
            <a:ext cx="1026563" cy="1026563"/>
          </a:xfrm>
          <a:prstGeom prst="rect">
            <a:avLst/>
          </a:prstGeom>
          <a:noFill/>
          <a:ln>
            <a:noFill/>
          </a:ln>
        </p:spPr>
      </p:pic>
      <p:sp>
        <p:nvSpPr>
          <p:cNvPr id="50" name="Google Shape;50;p19"/>
          <p:cNvSpPr txBox="1">
            <a:spLocks noGrp="1"/>
          </p:cNvSpPr>
          <p:nvPr>
            <p:ph type="ftr" idx="11"/>
          </p:nvPr>
        </p:nvSpPr>
        <p:spPr>
          <a:xfrm>
            <a:off x="3304903" y="6356350"/>
            <a:ext cx="55909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9"/>
          <p:cNvSpPr txBox="1">
            <a:spLocks noGrp="1"/>
          </p:cNvSpPr>
          <p:nvPr>
            <p:ph type="sldNum" idx="12"/>
          </p:nvPr>
        </p:nvSpPr>
        <p:spPr>
          <a:xfrm>
            <a:off x="902103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
        <p:nvSpPr>
          <p:cNvPr id="52" name="Google Shape;52;p19"/>
          <p:cNvSpPr txBox="1">
            <a:spLocks noGrp="1"/>
          </p:cNvSpPr>
          <p:nvPr>
            <p:ph type="dt" idx="10"/>
          </p:nvPr>
        </p:nvSpPr>
        <p:spPr>
          <a:xfrm>
            <a:off x="42777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9"/>
          <p:cNvSpPr txBox="1">
            <a:spLocks noGrp="1"/>
          </p:cNvSpPr>
          <p:nvPr>
            <p:ph type="title"/>
          </p:nvPr>
        </p:nvSpPr>
        <p:spPr>
          <a:xfrm>
            <a:off x="427770" y="444011"/>
            <a:ext cx="9656756" cy="75239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0000FF"/>
              </a:buClr>
              <a:buSzPts val="3200"/>
              <a:buFont typeface="Arial"/>
              <a:buNone/>
              <a:defRPr sz="3200">
                <a:solidFill>
                  <a:srgbClr val="0000FF"/>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fronto tra Due con Titoli -">
  <p:cSld name="Confronto tra Due con Titoli -">
    <p:spTree>
      <p:nvGrpSpPr>
        <p:cNvPr id="1" name="Shape 54"/>
        <p:cNvGrpSpPr/>
        <p:nvPr/>
      </p:nvGrpSpPr>
      <p:grpSpPr>
        <a:xfrm>
          <a:off x="0" y="0"/>
          <a:ext cx="0" cy="0"/>
          <a:chOff x="0" y="0"/>
          <a:chExt cx="0" cy="0"/>
        </a:xfrm>
      </p:grpSpPr>
      <p:sp>
        <p:nvSpPr>
          <p:cNvPr id="55" name="Google Shape;55;p20"/>
          <p:cNvSpPr/>
          <p:nvPr/>
        </p:nvSpPr>
        <p:spPr>
          <a:xfrm>
            <a:off x="10737669" y="0"/>
            <a:ext cx="1026562" cy="1196400"/>
          </a:xfrm>
          <a:prstGeom prst="rect">
            <a:avLst/>
          </a:prstGeom>
          <a:solidFill>
            <a:srgbClr val="0000FF"/>
          </a:solidFill>
          <a:ln w="12700"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56" name="Google Shape;56;p20"/>
          <p:cNvPicPr preferRelativeResize="0"/>
          <p:nvPr/>
        </p:nvPicPr>
        <p:blipFill rotWithShape="1">
          <a:blip r:embed="rId2">
            <a:alphaModFix/>
          </a:blip>
          <a:srcRect/>
          <a:stretch/>
        </p:blipFill>
        <p:spPr>
          <a:xfrm>
            <a:off x="10737668" y="169837"/>
            <a:ext cx="1026563" cy="1026563"/>
          </a:xfrm>
          <a:prstGeom prst="rect">
            <a:avLst/>
          </a:prstGeom>
          <a:noFill/>
          <a:ln>
            <a:noFill/>
          </a:ln>
        </p:spPr>
      </p:pic>
      <p:sp>
        <p:nvSpPr>
          <p:cNvPr id="57" name="Google Shape;57;p20"/>
          <p:cNvSpPr txBox="1">
            <a:spLocks noGrp="1"/>
          </p:cNvSpPr>
          <p:nvPr>
            <p:ph type="body" idx="1"/>
          </p:nvPr>
        </p:nvSpPr>
        <p:spPr>
          <a:xfrm>
            <a:off x="427769" y="1574801"/>
            <a:ext cx="5515831" cy="750888"/>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1800"/>
              <a:buNone/>
              <a:defRPr sz="1800" b="1">
                <a:latin typeface="Arial"/>
                <a:ea typeface="Arial"/>
                <a:cs typeface="Arial"/>
                <a:sym typeface="Arial"/>
              </a:defRPr>
            </a:lvl1pPr>
            <a:lvl2pPr marL="914400" lvl="1" indent="-228600" algn="l">
              <a:lnSpc>
                <a:spcPct val="90000"/>
              </a:lnSpc>
              <a:spcBef>
                <a:spcPts val="500"/>
              </a:spcBef>
              <a:spcAft>
                <a:spcPts val="0"/>
              </a:spcAft>
              <a:buClr>
                <a:schemeClr val="dk1"/>
              </a:buClr>
              <a:buSzPts val="1500"/>
              <a:buNone/>
              <a:defRPr sz="1500" b="1"/>
            </a:lvl2pPr>
            <a:lvl3pPr marL="1371600" lvl="2" indent="-228600" algn="l">
              <a:lnSpc>
                <a:spcPct val="90000"/>
              </a:lnSpc>
              <a:spcBef>
                <a:spcPts val="500"/>
              </a:spcBef>
              <a:spcAft>
                <a:spcPts val="0"/>
              </a:spcAft>
              <a:buClr>
                <a:schemeClr val="dk1"/>
              </a:buClr>
              <a:buSzPts val="1350"/>
              <a:buNone/>
              <a:defRPr sz="1350" b="1"/>
            </a:lvl3pPr>
            <a:lvl4pPr marL="1828800" lvl="3" indent="-228600" algn="l">
              <a:lnSpc>
                <a:spcPct val="90000"/>
              </a:lnSpc>
              <a:spcBef>
                <a:spcPts val="500"/>
              </a:spcBef>
              <a:spcAft>
                <a:spcPts val="0"/>
              </a:spcAft>
              <a:buClr>
                <a:schemeClr val="dk1"/>
              </a:buClr>
              <a:buSzPts val="1200"/>
              <a:buNone/>
              <a:defRPr sz="1200" b="1"/>
            </a:lvl4pPr>
            <a:lvl5pPr marL="2286000" lvl="4" indent="-228600" algn="l">
              <a:lnSpc>
                <a:spcPct val="90000"/>
              </a:lnSpc>
              <a:spcBef>
                <a:spcPts val="500"/>
              </a:spcBef>
              <a:spcAft>
                <a:spcPts val="0"/>
              </a:spcAft>
              <a:buClr>
                <a:schemeClr val="dk1"/>
              </a:buClr>
              <a:buSzPts val="1200"/>
              <a:buNone/>
              <a:defRPr sz="1200" b="1"/>
            </a:lvl5pPr>
            <a:lvl6pPr marL="2743200" lvl="5" indent="-228600" algn="l">
              <a:lnSpc>
                <a:spcPct val="90000"/>
              </a:lnSpc>
              <a:spcBef>
                <a:spcPts val="500"/>
              </a:spcBef>
              <a:spcAft>
                <a:spcPts val="0"/>
              </a:spcAft>
              <a:buClr>
                <a:schemeClr val="dk1"/>
              </a:buClr>
              <a:buSzPts val="1200"/>
              <a:buNone/>
              <a:defRPr sz="1200" b="1"/>
            </a:lvl6pPr>
            <a:lvl7pPr marL="3200400" lvl="6" indent="-228600" algn="l">
              <a:lnSpc>
                <a:spcPct val="90000"/>
              </a:lnSpc>
              <a:spcBef>
                <a:spcPts val="500"/>
              </a:spcBef>
              <a:spcAft>
                <a:spcPts val="0"/>
              </a:spcAft>
              <a:buClr>
                <a:schemeClr val="dk1"/>
              </a:buClr>
              <a:buSzPts val="1200"/>
              <a:buNone/>
              <a:defRPr sz="1200" b="1"/>
            </a:lvl7pPr>
            <a:lvl8pPr marL="3657600" lvl="7" indent="-228600" algn="l">
              <a:lnSpc>
                <a:spcPct val="90000"/>
              </a:lnSpc>
              <a:spcBef>
                <a:spcPts val="500"/>
              </a:spcBef>
              <a:spcAft>
                <a:spcPts val="0"/>
              </a:spcAft>
              <a:buClr>
                <a:schemeClr val="dk1"/>
              </a:buClr>
              <a:buSzPts val="1200"/>
              <a:buNone/>
              <a:defRPr sz="1200" b="1"/>
            </a:lvl8pPr>
            <a:lvl9pPr marL="4114800" lvl="8" indent="-228600" algn="l">
              <a:lnSpc>
                <a:spcPct val="90000"/>
              </a:lnSpc>
              <a:spcBef>
                <a:spcPts val="500"/>
              </a:spcBef>
              <a:spcAft>
                <a:spcPts val="0"/>
              </a:spcAft>
              <a:buClr>
                <a:schemeClr val="dk1"/>
              </a:buClr>
              <a:buSzPts val="1200"/>
              <a:buNone/>
              <a:defRPr sz="1200" b="1"/>
            </a:lvl9pPr>
          </a:lstStyle>
          <a:p>
            <a:endParaRPr/>
          </a:p>
        </p:txBody>
      </p:sp>
      <p:sp>
        <p:nvSpPr>
          <p:cNvPr id="58" name="Google Shape;58;p20"/>
          <p:cNvSpPr txBox="1">
            <a:spLocks noGrp="1"/>
          </p:cNvSpPr>
          <p:nvPr>
            <p:ph type="body" idx="2"/>
          </p:nvPr>
        </p:nvSpPr>
        <p:spPr>
          <a:xfrm>
            <a:off x="6257108" y="1574801"/>
            <a:ext cx="5507121" cy="750888"/>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1800"/>
              <a:buNone/>
              <a:defRPr sz="1800" b="1">
                <a:latin typeface="Arial"/>
                <a:ea typeface="Arial"/>
                <a:cs typeface="Arial"/>
                <a:sym typeface="Arial"/>
              </a:defRPr>
            </a:lvl1pPr>
            <a:lvl2pPr marL="914400" lvl="1" indent="-228600" algn="l">
              <a:lnSpc>
                <a:spcPct val="90000"/>
              </a:lnSpc>
              <a:spcBef>
                <a:spcPts val="500"/>
              </a:spcBef>
              <a:spcAft>
                <a:spcPts val="0"/>
              </a:spcAft>
              <a:buClr>
                <a:schemeClr val="dk1"/>
              </a:buClr>
              <a:buSzPts val="1500"/>
              <a:buNone/>
              <a:defRPr sz="1500" b="1"/>
            </a:lvl2pPr>
            <a:lvl3pPr marL="1371600" lvl="2" indent="-228600" algn="l">
              <a:lnSpc>
                <a:spcPct val="90000"/>
              </a:lnSpc>
              <a:spcBef>
                <a:spcPts val="500"/>
              </a:spcBef>
              <a:spcAft>
                <a:spcPts val="0"/>
              </a:spcAft>
              <a:buClr>
                <a:schemeClr val="dk1"/>
              </a:buClr>
              <a:buSzPts val="1350"/>
              <a:buNone/>
              <a:defRPr sz="1350" b="1"/>
            </a:lvl3pPr>
            <a:lvl4pPr marL="1828800" lvl="3" indent="-228600" algn="l">
              <a:lnSpc>
                <a:spcPct val="90000"/>
              </a:lnSpc>
              <a:spcBef>
                <a:spcPts val="500"/>
              </a:spcBef>
              <a:spcAft>
                <a:spcPts val="0"/>
              </a:spcAft>
              <a:buClr>
                <a:schemeClr val="dk1"/>
              </a:buClr>
              <a:buSzPts val="1200"/>
              <a:buNone/>
              <a:defRPr sz="1200" b="1"/>
            </a:lvl4pPr>
            <a:lvl5pPr marL="2286000" lvl="4" indent="-228600" algn="l">
              <a:lnSpc>
                <a:spcPct val="90000"/>
              </a:lnSpc>
              <a:spcBef>
                <a:spcPts val="500"/>
              </a:spcBef>
              <a:spcAft>
                <a:spcPts val="0"/>
              </a:spcAft>
              <a:buClr>
                <a:schemeClr val="dk1"/>
              </a:buClr>
              <a:buSzPts val="1200"/>
              <a:buNone/>
              <a:defRPr sz="1200" b="1"/>
            </a:lvl5pPr>
            <a:lvl6pPr marL="2743200" lvl="5" indent="-228600" algn="l">
              <a:lnSpc>
                <a:spcPct val="90000"/>
              </a:lnSpc>
              <a:spcBef>
                <a:spcPts val="500"/>
              </a:spcBef>
              <a:spcAft>
                <a:spcPts val="0"/>
              </a:spcAft>
              <a:buClr>
                <a:schemeClr val="dk1"/>
              </a:buClr>
              <a:buSzPts val="1200"/>
              <a:buNone/>
              <a:defRPr sz="1200" b="1"/>
            </a:lvl6pPr>
            <a:lvl7pPr marL="3200400" lvl="6" indent="-228600" algn="l">
              <a:lnSpc>
                <a:spcPct val="90000"/>
              </a:lnSpc>
              <a:spcBef>
                <a:spcPts val="500"/>
              </a:spcBef>
              <a:spcAft>
                <a:spcPts val="0"/>
              </a:spcAft>
              <a:buClr>
                <a:schemeClr val="dk1"/>
              </a:buClr>
              <a:buSzPts val="1200"/>
              <a:buNone/>
              <a:defRPr sz="1200" b="1"/>
            </a:lvl7pPr>
            <a:lvl8pPr marL="3657600" lvl="7" indent="-228600" algn="l">
              <a:lnSpc>
                <a:spcPct val="90000"/>
              </a:lnSpc>
              <a:spcBef>
                <a:spcPts val="500"/>
              </a:spcBef>
              <a:spcAft>
                <a:spcPts val="0"/>
              </a:spcAft>
              <a:buClr>
                <a:schemeClr val="dk1"/>
              </a:buClr>
              <a:buSzPts val="1200"/>
              <a:buNone/>
              <a:defRPr sz="1200" b="1"/>
            </a:lvl8pPr>
            <a:lvl9pPr marL="4114800" lvl="8" indent="-228600" algn="l">
              <a:lnSpc>
                <a:spcPct val="90000"/>
              </a:lnSpc>
              <a:spcBef>
                <a:spcPts val="500"/>
              </a:spcBef>
              <a:spcAft>
                <a:spcPts val="0"/>
              </a:spcAft>
              <a:buClr>
                <a:schemeClr val="dk1"/>
              </a:buClr>
              <a:buSzPts val="1200"/>
              <a:buNone/>
              <a:defRPr sz="1200" b="1"/>
            </a:lvl9pPr>
          </a:lstStyle>
          <a:p>
            <a:endParaRPr/>
          </a:p>
        </p:txBody>
      </p:sp>
      <p:sp>
        <p:nvSpPr>
          <p:cNvPr id="59" name="Google Shape;59;p20"/>
          <p:cNvSpPr txBox="1">
            <a:spLocks noGrp="1"/>
          </p:cNvSpPr>
          <p:nvPr>
            <p:ph type="body" idx="3"/>
          </p:nvPr>
        </p:nvSpPr>
        <p:spPr>
          <a:xfrm>
            <a:off x="427770" y="2325689"/>
            <a:ext cx="5515830" cy="388461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latin typeface="Arial"/>
                <a:ea typeface="Arial"/>
                <a:cs typeface="Arial"/>
                <a:sym typeface="Arial"/>
              </a:defRPr>
            </a:lvl1pPr>
            <a:lvl2pPr marL="914400" lvl="1" indent="-355600" algn="l">
              <a:lnSpc>
                <a:spcPct val="90000"/>
              </a:lnSpc>
              <a:spcBef>
                <a:spcPts val="500"/>
              </a:spcBef>
              <a:spcAft>
                <a:spcPts val="0"/>
              </a:spcAft>
              <a:buClr>
                <a:schemeClr val="dk1"/>
              </a:buClr>
              <a:buSzPts val="2000"/>
              <a:buChar char="•"/>
              <a:defRPr sz="2000">
                <a:latin typeface="Arial"/>
                <a:ea typeface="Arial"/>
                <a:cs typeface="Arial"/>
                <a:sym typeface="Arial"/>
              </a:defRPr>
            </a:lvl2pPr>
            <a:lvl3pPr marL="1371600" lvl="2" indent="-342900" algn="l">
              <a:lnSpc>
                <a:spcPct val="90000"/>
              </a:lnSpc>
              <a:spcBef>
                <a:spcPts val="500"/>
              </a:spcBef>
              <a:spcAft>
                <a:spcPts val="0"/>
              </a:spcAft>
              <a:buClr>
                <a:schemeClr val="dk1"/>
              </a:buClr>
              <a:buSzPts val="1800"/>
              <a:buChar char="•"/>
              <a:defRPr sz="1800">
                <a:latin typeface="Arial"/>
                <a:ea typeface="Arial"/>
                <a:cs typeface="Arial"/>
                <a:sym typeface="Arial"/>
              </a:defRPr>
            </a:lvl3pPr>
            <a:lvl4pPr marL="1828800" lvl="3" indent="-330200" algn="l">
              <a:lnSpc>
                <a:spcPct val="90000"/>
              </a:lnSpc>
              <a:spcBef>
                <a:spcPts val="500"/>
              </a:spcBef>
              <a:spcAft>
                <a:spcPts val="0"/>
              </a:spcAft>
              <a:buClr>
                <a:schemeClr val="dk1"/>
              </a:buClr>
              <a:buSzPts val="1600"/>
              <a:buChar char="•"/>
              <a:defRPr sz="1600">
                <a:latin typeface="Arial"/>
                <a:ea typeface="Arial"/>
                <a:cs typeface="Arial"/>
                <a:sym typeface="Arial"/>
              </a:defRPr>
            </a:lvl4pPr>
            <a:lvl5pPr marL="2286000" lvl="4" indent="-342900" algn="l">
              <a:lnSpc>
                <a:spcPct val="90000"/>
              </a:lnSpc>
              <a:spcBef>
                <a:spcPts val="500"/>
              </a:spcBef>
              <a:spcAft>
                <a:spcPts val="0"/>
              </a:spcAft>
              <a:buClr>
                <a:schemeClr val="dk1"/>
              </a:buClr>
              <a:buSzPts val="1800"/>
              <a:buChar char="•"/>
              <a:defRPr>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20"/>
          <p:cNvSpPr txBox="1">
            <a:spLocks noGrp="1"/>
          </p:cNvSpPr>
          <p:nvPr>
            <p:ph type="body" idx="4"/>
          </p:nvPr>
        </p:nvSpPr>
        <p:spPr>
          <a:xfrm>
            <a:off x="6257108" y="2325688"/>
            <a:ext cx="5507122" cy="388461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latin typeface="Arial"/>
                <a:ea typeface="Arial"/>
                <a:cs typeface="Arial"/>
                <a:sym typeface="Arial"/>
              </a:defRPr>
            </a:lvl1pPr>
            <a:lvl2pPr marL="914400" lvl="1" indent="-355600" algn="l">
              <a:lnSpc>
                <a:spcPct val="90000"/>
              </a:lnSpc>
              <a:spcBef>
                <a:spcPts val="500"/>
              </a:spcBef>
              <a:spcAft>
                <a:spcPts val="0"/>
              </a:spcAft>
              <a:buClr>
                <a:schemeClr val="dk1"/>
              </a:buClr>
              <a:buSzPts val="2000"/>
              <a:buChar char="•"/>
              <a:defRPr sz="2000">
                <a:latin typeface="Arial"/>
                <a:ea typeface="Arial"/>
                <a:cs typeface="Arial"/>
                <a:sym typeface="Arial"/>
              </a:defRPr>
            </a:lvl2pPr>
            <a:lvl3pPr marL="1371600" lvl="2" indent="-342900" algn="l">
              <a:lnSpc>
                <a:spcPct val="90000"/>
              </a:lnSpc>
              <a:spcBef>
                <a:spcPts val="500"/>
              </a:spcBef>
              <a:spcAft>
                <a:spcPts val="0"/>
              </a:spcAft>
              <a:buClr>
                <a:schemeClr val="dk1"/>
              </a:buClr>
              <a:buSzPts val="1800"/>
              <a:buChar char="•"/>
              <a:defRPr sz="1800">
                <a:latin typeface="Arial"/>
                <a:ea typeface="Arial"/>
                <a:cs typeface="Arial"/>
                <a:sym typeface="Arial"/>
              </a:defRPr>
            </a:lvl3pPr>
            <a:lvl4pPr marL="1828800" lvl="3" indent="-330200" algn="l">
              <a:lnSpc>
                <a:spcPct val="90000"/>
              </a:lnSpc>
              <a:spcBef>
                <a:spcPts val="500"/>
              </a:spcBef>
              <a:spcAft>
                <a:spcPts val="0"/>
              </a:spcAft>
              <a:buClr>
                <a:schemeClr val="dk1"/>
              </a:buClr>
              <a:buSzPts val="1600"/>
              <a:buChar char="•"/>
              <a:defRPr sz="1600">
                <a:latin typeface="Arial"/>
                <a:ea typeface="Arial"/>
                <a:cs typeface="Arial"/>
                <a:sym typeface="Arial"/>
              </a:defRPr>
            </a:lvl4pPr>
            <a:lvl5pPr marL="2286000" lvl="4" indent="-342900" algn="l">
              <a:lnSpc>
                <a:spcPct val="90000"/>
              </a:lnSpc>
              <a:spcBef>
                <a:spcPts val="500"/>
              </a:spcBef>
              <a:spcAft>
                <a:spcPts val="0"/>
              </a:spcAft>
              <a:buClr>
                <a:schemeClr val="dk1"/>
              </a:buClr>
              <a:buSzPts val="1800"/>
              <a:buChar char="•"/>
              <a:defRPr>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 name="Google Shape;61;p20"/>
          <p:cNvSpPr txBox="1">
            <a:spLocks noGrp="1"/>
          </p:cNvSpPr>
          <p:nvPr>
            <p:ph type="ftr" idx="11"/>
          </p:nvPr>
        </p:nvSpPr>
        <p:spPr>
          <a:xfrm>
            <a:off x="3304903" y="6356350"/>
            <a:ext cx="55909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20"/>
          <p:cNvSpPr txBox="1">
            <a:spLocks noGrp="1"/>
          </p:cNvSpPr>
          <p:nvPr>
            <p:ph type="sldNum" idx="12"/>
          </p:nvPr>
        </p:nvSpPr>
        <p:spPr>
          <a:xfrm>
            <a:off x="902103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
        <p:nvSpPr>
          <p:cNvPr id="63" name="Google Shape;63;p20"/>
          <p:cNvSpPr txBox="1">
            <a:spLocks noGrp="1"/>
          </p:cNvSpPr>
          <p:nvPr>
            <p:ph type="dt" idx="10"/>
          </p:nvPr>
        </p:nvSpPr>
        <p:spPr>
          <a:xfrm>
            <a:off x="42777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0"/>
          <p:cNvSpPr txBox="1"/>
          <p:nvPr/>
        </p:nvSpPr>
        <p:spPr>
          <a:xfrm>
            <a:off x="427769" y="444011"/>
            <a:ext cx="9656757" cy="752389"/>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0000FF"/>
              </a:buClr>
              <a:buSzPts val="3200"/>
              <a:buFont typeface="Arial"/>
              <a:buNone/>
            </a:pPr>
            <a:r>
              <a:rPr lang="it-IT" sz="3200" b="0" i="0" u="none" strike="noStrike" cap="none">
                <a:solidFill>
                  <a:srgbClr val="0000FF"/>
                </a:solidFill>
                <a:latin typeface="Arial"/>
                <a:ea typeface="Arial"/>
                <a:cs typeface="Arial"/>
                <a:sym typeface="Arial"/>
              </a:rPr>
              <a:t>Fare clic per modificare lo stile</a:t>
            </a:r>
            <a:endParaRPr sz="3200" b="0" i="0" u="none" strike="noStrike" cap="none">
              <a:solidFill>
                <a:srgbClr val="0000FF"/>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uto con Didascalia -">
  <p:cSld name="Contenuto con Didascalia -">
    <p:spTree>
      <p:nvGrpSpPr>
        <p:cNvPr id="1" name="Shape 65"/>
        <p:cNvGrpSpPr/>
        <p:nvPr/>
      </p:nvGrpSpPr>
      <p:grpSpPr>
        <a:xfrm>
          <a:off x="0" y="0"/>
          <a:ext cx="0" cy="0"/>
          <a:chOff x="0" y="0"/>
          <a:chExt cx="0" cy="0"/>
        </a:xfrm>
      </p:grpSpPr>
      <p:sp>
        <p:nvSpPr>
          <p:cNvPr id="66" name="Google Shape;66;p21"/>
          <p:cNvSpPr/>
          <p:nvPr/>
        </p:nvSpPr>
        <p:spPr>
          <a:xfrm>
            <a:off x="10737669" y="0"/>
            <a:ext cx="1026562" cy="1196400"/>
          </a:xfrm>
          <a:prstGeom prst="rect">
            <a:avLst/>
          </a:prstGeom>
          <a:solidFill>
            <a:srgbClr val="0000FF"/>
          </a:solidFill>
          <a:ln w="12700"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67" name="Google Shape;67;p21"/>
          <p:cNvPicPr preferRelativeResize="0"/>
          <p:nvPr/>
        </p:nvPicPr>
        <p:blipFill rotWithShape="1">
          <a:blip r:embed="rId2">
            <a:alphaModFix/>
          </a:blip>
          <a:srcRect/>
          <a:stretch/>
        </p:blipFill>
        <p:spPr>
          <a:xfrm>
            <a:off x="10737668" y="169837"/>
            <a:ext cx="1026563" cy="1026563"/>
          </a:xfrm>
          <a:prstGeom prst="rect">
            <a:avLst/>
          </a:prstGeom>
          <a:noFill/>
          <a:ln>
            <a:noFill/>
          </a:ln>
        </p:spPr>
      </p:pic>
      <p:sp>
        <p:nvSpPr>
          <p:cNvPr id="68" name="Google Shape;68;p21"/>
          <p:cNvSpPr txBox="1">
            <a:spLocks noGrp="1"/>
          </p:cNvSpPr>
          <p:nvPr>
            <p:ph type="dt" idx="10"/>
          </p:nvPr>
        </p:nvSpPr>
        <p:spPr>
          <a:xfrm>
            <a:off x="42777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1"/>
          <p:cNvSpPr txBox="1">
            <a:spLocks noGrp="1"/>
          </p:cNvSpPr>
          <p:nvPr>
            <p:ph type="ftr" idx="11"/>
          </p:nvPr>
        </p:nvSpPr>
        <p:spPr>
          <a:xfrm>
            <a:off x="3304903" y="6356350"/>
            <a:ext cx="55909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1"/>
          <p:cNvSpPr txBox="1">
            <a:spLocks noGrp="1"/>
          </p:cNvSpPr>
          <p:nvPr>
            <p:ph type="sldNum" idx="12"/>
          </p:nvPr>
        </p:nvSpPr>
        <p:spPr>
          <a:xfrm>
            <a:off x="902103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
        <p:nvSpPr>
          <p:cNvPr id="71" name="Google Shape;71;p21"/>
          <p:cNvSpPr txBox="1">
            <a:spLocks noGrp="1"/>
          </p:cNvSpPr>
          <p:nvPr>
            <p:ph type="body" idx="1"/>
          </p:nvPr>
        </p:nvSpPr>
        <p:spPr>
          <a:xfrm>
            <a:off x="427770" y="1574800"/>
            <a:ext cx="3151249" cy="4635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200"/>
              <a:buNone/>
              <a:defRPr sz="1200">
                <a:latin typeface="Arial"/>
                <a:ea typeface="Arial"/>
                <a:cs typeface="Arial"/>
                <a:sym typeface="Arial"/>
              </a:defRPr>
            </a:lvl1pPr>
            <a:lvl2pPr marL="914400" lvl="1" indent="-228600" algn="l">
              <a:lnSpc>
                <a:spcPct val="90000"/>
              </a:lnSpc>
              <a:spcBef>
                <a:spcPts val="500"/>
              </a:spcBef>
              <a:spcAft>
                <a:spcPts val="0"/>
              </a:spcAft>
              <a:buClr>
                <a:schemeClr val="dk1"/>
              </a:buClr>
              <a:buSzPts val="1050"/>
              <a:buNone/>
              <a:defRPr sz="1050"/>
            </a:lvl2pPr>
            <a:lvl3pPr marL="1371600" lvl="2" indent="-228600" algn="l">
              <a:lnSpc>
                <a:spcPct val="90000"/>
              </a:lnSpc>
              <a:spcBef>
                <a:spcPts val="500"/>
              </a:spcBef>
              <a:spcAft>
                <a:spcPts val="0"/>
              </a:spcAft>
              <a:buClr>
                <a:schemeClr val="dk1"/>
              </a:buClr>
              <a:buSzPts val="900"/>
              <a:buNone/>
              <a:defRPr sz="900"/>
            </a:lvl3pPr>
            <a:lvl4pPr marL="1828800" lvl="3" indent="-228600" algn="l">
              <a:lnSpc>
                <a:spcPct val="90000"/>
              </a:lnSpc>
              <a:spcBef>
                <a:spcPts val="500"/>
              </a:spcBef>
              <a:spcAft>
                <a:spcPts val="0"/>
              </a:spcAft>
              <a:buClr>
                <a:schemeClr val="dk1"/>
              </a:buClr>
              <a:buSzPts val="750"/>
              <a:buNone/>
              <a:defRPr sz="750"/>
            </a:lvl4pPr>
            <a:lvl5pPr marL="2286000" lvl="4" indent="-228600" algn="l">
              <a:lnSpc>
                <a:spcPct val="90000"/>
              </a:lnSpc>
              <a:spcBef>
                <a:spcPts val="500"/>
              </a:spcBef>
              <a:spcAft>
                <a:spcPts val="0"/>
              </a:spcAft>
              <a:buClr>
                <a:schemeClr val="dk1"/>
              </a:buClr>
              <a:buSzPts val="750"/>
              <a:buNone/>
              <a:defRPr sz="750"/>
            </a:lvl5pPr>
            <a:lvl6pPr marL="2743200" lvl="5" indent="-228600" algn="l">
              <a:lnSpc>
                <a:spcPct val="90000"/>
              </a:lnSpc>
              <a:spcBef>
                <a:spcPts val="500"/>
              </a:spcBef>
              <a:spcAft>
                <a:spcPts val="0"/>
              </a:spcAft>
              <a:buClr>
                <a:schemeClr val="dk1"/>
              </a:buClr>
              <a:buSzPts val="750"/>
              <a:buNone/>
              <a:defRPr sz="750"/>
            </a:lvl6pPr>
            <a:lvl7pPr marL="3200400" lvl="6" indent="-228600" algn="l">
              <a:lnSpc>
                <a:spcPct val="90000"/>
              </a:lnSpc>
              <a:spcBef>
                <a:spcPts val="500"/>
              </a:spcBef>
              <a:spcAft>
                <a:spcPts val="0"/>
              </a:spcAft>
              <a:buClr>
                <a:schemeClr val="dk1"/>
              </a:buClr>
              <a:buSzPts val="750"/>
              <a:buNone/>
              <a:defRPr sz="750"/>
            </a:lvl7pPr>
            <a:lvl8pPr marL="3657600" lvl="7" indent="-228600" algn="l">
              <a:lnSpc>
                <a:spcPct val="90000"/>
              </a:lnSpc>
              <a:spcBef>
                <a:spcPts val="500"/>
              </a:spcBef>
              <a:spcAft>
                <a:spcPts val="0"/>
              </a:spcAft>
              <a:buClr>
                <a:schemeClr val="dk1"/>
              </a:buClr>
              <a:buSzPts val="750"/>
              <a:buNone/>
              <a:defRPr sz="750"/>
            </a:lvl8pPr>
            <a:lvl9pPr marL="4114800" lvl="8" indent="-228600" algn="l">
              <a:lnSpc>
                <a:spcPct val="90000"/>
              </a:lnSpc>
              <a:spcBef>
                <a:spcPts val="500"/>
              </a:spcBef>
              <a:spcAft>
                <a:spcPts val="0"/>
              </a:spcAft>
              <a:buClr>
                <a:schemeClr val="dk1"/>
              </a:buClr>
              <a:buSzPts val="750"/>
              <a:buNone/>
              <a:defRPr sz="750"/>
            </a:lvl9pPr>
          </a:lstStyle>
          <a:p>
            <a:endParaRPr/>
          </a:p>
        </p:txBody>
      </p:sp>
      <p:sp>
        <p:nvSpPr>
          <p:cNvPr id="72" name="Google Shape;72;p21"/>
          <p:cNvSpPr txBox="1">
            <a:spLocks noGrp="1"/>
          </p:cNvSpPr>
          <p:nvPr>
            <p:ph type="body" idx="2"/>
          </p:nvPr>
        </p:nvSpPr>
        <p:spPr>
          <a:xfrm>
            <a:off x="3887390" y="1574800"/>
            <a:ext cx="7876840" cy="4635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latin typeface="Arial"/>
                <a:ea typeface="Arial"/>
                <a:cs typeface="Arial"/>
                <a:sym typeface="Arial"/>
              </a:defRPr>
            </a:lvl1pPr>
            <a:lvl2pPr marL="914400" lvl="1" indent="-355600" algn="l">
              <a:lnSpc>
                <a:spcPct val="90000"/>
              </a:lnSpc>
              <a:spcBef>
                <a:spcPts val="500"/>
              </a:spcBef>
              <a:spcAft>
                <a:spcPts val="0"/>
              </a:spcAft>
              <a:buClr>
                <a:schemeClr val="dk1"/>
              </a:buClr>
              <a:buSzPts val="2000"/>
              <a:buChar char="•"/>
              <a:defRPr sz="2000">
                <a:latin typeface="Arial"/>
                <a:ea typeface="Arial"/>
                <a:cs typeface="Arial"/>
                <a:sym typeface="Arial"/>
              </a:defRPr>
            </a:lvl2pPr>
            <a:lvl3pPr marL="1371600" lvl="2" indent="-342900" algn="l">
              <a:lnSpc>
                <a:spcPct val="90000"/>
              </a:lnSpc>
              <a:spcBef>
                <a:spcPts val="500"/>
              </a:spcBef>
              <a:spcAft>
                <a:spcPts val="0"/>
              </a:spcAft>
              <a:buClr>
                <a:schemeClr val="dk1"/>
              </a:buClr>
              <a:buSzPts val="1800"/>
              <a:buChar char="•"/>
              <a:defRPr sz="1800">
                <a:latin typeface="Arial"/>
                <a:ea typeface="Arial"/>
                <a:cs typeface="Arial"/>
                <a:sym typeface="Arial"/>
              </a:defRPr>
            </a:lvl3pPr>
            <a:lvl4pPr marL="1828800" lvl="3" indent="-330200" algn="l">
              <a:lnSpc>
                <a:spcPct val="90000"/>
              </a:lnSpc>
              <a:spcBef>
                <a:spcPts val="500"/>
              </a:spcBef>
              <a:spcAft>
                <a:spcPts val="0"/>
              </a:spcAft>
              <a:buClr>
                <a:schemeClr val="dk1"/>
              </a:buClr>
              <a:buSzPts val="1600"/>
              <a:buChar char="•"/>
              <a:defRPr sz="1600">
                <a:latin typeface="Arial"/>
                <a:ea typeface="Arial"/>
                <a:cs typeface="Arial"/>
                <a:sym typeface="Arial"/>
              </a:defRPr>
            </a:lvl4pPr>
            <a:lvl5pPr marL="2286000" lvl="4" indent="-342900" algn="l">
              <a:lnSpc>
                <a:spcPct val="90000"/>
              </a:lnSpc>
              <a:spcBef>
                <a:spcPts val="500"/>
              </a:spcBef>
              <a:spcAft>
                <a:spcPts val="0"/>
              </a:spcAft>
              <a:buClr>
                <a:schemeClr val="dk1"/>
              </a:buClr>
              <a:buSzPts val="1800"/>
              <a:buChar char="•"/>
              <a:defRPr>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21"/>
          <p:cNvSpPr txBox="1"/>
          <p:nvPr/>
        </p:nvSpPr>
        <p:spPr>
          <a:xfrm>
            <a:off x="427770" y="444011"/>
            <a:ext cx="9656756" cy="752389"/>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0000FF"/>
              </a:buClr>
              <a:buSzPts val="3200"/>
              <a:buFont typeface="Arial"/>
              <a:buNone/>
            </a:pPr>
            <a:r>
              <a:rPr lang="it-IT" sz="3200" b="0" i="0" u="none" strike="noStrike" cap="none">
                <a:solidFill>
                  <a:srgbClr val="0000FF"/>
                </a:solidFill>
                <a:latin typeface="Arial"/>
                <a:ea typeface="Arial"/>
                <a:cs typeface="Arial"/>
                <a:sym typeface="Arial"/>
              </a:rPr>
              <a:t>Fare clic per modificare lo stile</a:t>
            </a:r>
            <a:endParaRPr sz="3200" b="0" i="0" u="none" strike="noStrike" cap="none">
              <a:solidFill>
                <a:srgbClr val="0000FF"/>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IT"/>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
          <p:cNvSpPr txBox="1">
            <a:spLocks noGrp="1"/>
          </p:cNvSpPr>
          <p:nvPr>
            <p:ph type="ctrTitle"/>
          </p:nvPr>
        </p:nvSpPr>
        <p:spPr>
          <a:xfrm>
            <a:off x="371500" y="1237025"/>
            <a:ext cx="11212500" cy="3041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5400"/>
              <a:buFont typeface="Arial"/>
              <a:buNone/>
            </a:pPr>
            <a:r>
              <a:rPr lang="it-IT"/>
              <a:t>LA MANOVRA FINANZIARIA 2023</a:t>
            </a:r>
            <a:br>
              <a:rPr lang="it-IT"/>
            </a:br>
            <a:r>
              <a:rPr lang="it-IT" sz="2600"/>
              <a:t>(Legge n. 197 del 29.12.2022 – pubblicata su G.U. n. 303/2022 S.O. 43)</a:t>
            </a:r>
            <a:endParaRPr sz="2600"/>
          </a:p>
        </p:txBody>
      </p:sp>
      <p:sp>
        <p:nvSpPr>
          <p:cNvPr id="79" name="Google Shape;79;p1"/>
          <p:cNvSpPr txBox="1">
            <a:spLocks noGrp="1"/>
          </p:cNvSpPr>
          <p:nvPr>
            <p:ph type="subTitle" idx="1"/>
          </p:nvPr>
        </p:nvSpPr>
        <p:spPr>
          <a:xfrm>
            <a:off x="427770" y="4918271"/>
            <a:ext cx="8468036" cy="1008969"/>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lt1"/>
              </a:buClr>
              <a:buSzPts val="2400"/>
              <a:buNone/>
            </a:pPr>
            <a:r>
              <a:rPr lang="it-IT" i="1"/>
              <a:t>LE MISURE PER LE IMPRESE</a:t>
            </a:r>
            <a:endParaRPr/>
          </a:p>
          <a:p>
            <a:pPr marL="0" lvl="0" indent="0" algn="l" rtl="0">
              <a:lnSpc>
                <a:spcPct val="90000"/>
              </a:lnSpc>
              <a:spcBef>
                <a:spcPts val="1000"/>
              </a:spcBef>
              <a:spcAft>
                <a:spcPts val="0"/>
              </a:spcAft>
              <a:buClr>
                <a:schemeClr val="lt1"/>
              </a:buClr>
              <a:buSzPts val="1800"/>
              <a:buNone/>
            </a:pPr>
            <a:r>
              <a:rPr lang="it-IT" sz="1800"/>
              <a:t>Dott.ssa Arianna PEREZ</a:t>
            </a:r>
            <a:endParaRPr sz="1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8"/>
          <p:cNvSpPr txBox="1">
            <a:spLocks noGrp="1"/>
          </p:cNvSpPr>
          <p:nvPr>
            <p:ph type="ctrTitle"/>
          </p:nvPr>
        </p:nvSpPr>
        <p:spPr>
          <a:xfrm>
            <a:off x="329296" y="819480"/>
            <a:ext cx="9861807" cy="262397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FF"/>
              </a:buClr>
              <a:buSzPts val="5400"/>
              <a:buFont typeface="Arial"/>
              <a:buNone/>
            </a:pPr>
            <a:r>
              <a:rPr lang="it-IT"/>
              <a:t>BONUS INVESTIMENTI BENI MATERIALI 4.0</a:t>
            </a:r>
            <a:endParaRPr/>
          </a:p>
        </p:txBody>
      </p:sp>
      <p:sp>
        <p:nvSpPr>
          <p:cNvPr id="157" name="Google Shape;157;p8"/>
          <p:cNvSpPr txBox="1">
            <a:spLocks noGrp="1"/>
          </p:cNvSpPr>
          <p:nvPr>
            <p:ph type="subTitle" idx="1"/>
          </p:nvPr>
        </p:nvSpPr>
        <p:spPr>
          <a:xfrm>
            <a:off x="484041" y="3118337"/>
            <a:ext cx="11248414" cy="304331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endParaRPr sz="1600"/>
          </a:p>
          <a:p>
            <a:pPr marL="0" lvl="0" indent="0" algn="l" rtl="0">
              <a:lnSpc>
                <a:spcPct val="90000"/>
              </a:lnSpc>
              <a:spcBef>
                <a:spcPts val="1000"/>
              </a:spcBef>
              <a:spcAft>
                <a:spcPts val="0"/>
              </a:spcAft>
              <a:buClr>
                <a:schemeClr val="dk1"/>
              </a:buClr>
              <a:buSzPts val="1600"/>
              <a:buNone/>
            </a:pPr>
            <a:r>
              <a:rPr lang="it-IT" sz="1600"/>
              <a:t>Il comma 423 delle legge Finanziaria in esame differisce dal 30 giugno 2023 al 3</a:t>
            </a:r>
            <a:r>
              <a:rPr lang="it-IT" sz="1600" b="1"/>
              <a:t>0 settembre 2023 il termine ultimo per l’effettuazione degli investimenti </a:t>
            </a:r>
            <a:r>
              <a:rPr lang="it-IT" sz="1600"/>
              <a:t>in beni materiali 4.0 (indicati nell’Allegato A alla Legge n. 232/2016) prenotati entro il 31 dicembre 2022 per beneficiare delle più favorevoli aliquote agevolative previste per il 2022, pari al:</a:t>
            </a:r>
            <a:endParaRPr/>
          </a:p>
          <a:p>
            <a:pPr marL="0" lvl="0" indent="0" algn="l" rtl="0">
              <a:lnSpc>
                <a:spcPct val="90000"/>
              </a:lnSpc>
              <a:spcBef>
                <a:spcPts val="1000"/>
              </a:spcBef>
              <a:spcAft>
                <a:spcPts val="0"/>
              </a:spcAft>
              <a:buClr>
                <a:schemeClr val="dk1"/>
              </a:buClr>
              <a:buSzPts val="1600"/>
              <a:buNone/>
            </a:pPr>
            <a:r>
              <a:rPr lang="it-IT" sz="1600"/>
              <a:t>- 40% del costo per la quota di investimenti fino a 2,5 milioni di euro;</a:t>
            </a:r>
            <a:endParaRPr/>
          </a:p>
          <a:p>
            <a:pPr marL="0" lvl="0" indent="0" algn="l" rtl="0">
              <a:lnSpc>
                <a:spcPct val="90000"/>
              </a:lnSpc>
              <a:spcBef>
                <a:spcPts val="1000"/>
              </a:spcBef>
              <a:spcAft>
                <a:spcPts val="0"/>
              </a:spcAft>
              <a:buClr>
                <a:schemeClr val="dk1"/>
              </a:buClr>
              <a:buSzPts val="1600"/>
              <a:buNone/>
            </a:pPr>
            <a:r>
              <a:rPr lang="it-IT" sz="1600"/>
              <a:t>- 20% del costo per la quota di investimenti oltre i 2,5 milioni di euro e fino al limite di costi complessivamente ammissibili pari a 10 milioni di euro;</a:t>
            </a:r>
            <a:endParaRPr/>
          </a:p>
          <a:p>
            <a:pPr marL="0" lvl="0" indent="0" algn="l" rtl="0">
              <a:lnSpc>
                <a:spcPct val="90000"/>
              </a:lnSpc>
              <a:spcBef>
                <a:spcPts val="1000"/>
              </a:spcBef>
              <a:spcAft>
                <a:spcPts val="0"/>
              </a:spcAft>
              <a:buClr>
                <a:schemeClr val="dk1"/>
              </a:buClr>
              <a:buSzPts val="1600"/>
              <a:buNone/>
            </a:pPr>
            <a:r>
              <a:rPr lang="it-IT" sz="1600"/>
              <a:t>- 10% del costo per la quota di investimenti tra i 10 milioni di euro e fino al limite di costi complessivamente ammissibili pari a 20 milioni di euro.</a:t>
            </a:r>
            <a:endParaRPr/>
          </a:p>
          <a:p>
            <a:pPr marL="0" lvl="0" indent="0" algn="just" rtl="0">
              <a:lnSpc>
                <a:spcPct val="90000"/>
              </a:lnSpc>
              <a:spcBef>
                <a:spcPts val="1000"/>
              </a:spcBef>
              <a:spcAft>
                <a:spcPts val="0"/>
              </a:spcAft>
              <a:buClr>
                <a:schemeClr val="dk1"/>
              </a:buClr>
              <a:buSzPts val="1600"/>
              <a:buFont typeface="Arial"/>
              <a:buNone/>
            </a:pPr>
            <a:endParaRPr sz="1600"/>
          </a:p>
        </p:txBody>
      </p:sp>
      <p:sp>
        <p:nvSpPr>
          <p:cNvPr id="158" name="Google Shape;158;p8"/>
          <p:cNvSpPr txBox="1">
            <a:spLocks noGrp="1"/>
          </p:cNvSpPr>
          <p:nvPr>
            <p:ph type="ftr" idx="11"/>
          </p:nvPr>
        </p:nvSpPr>
        <p:spPr>
          <a:xfrm>
            <a:off x="3304903" y="6356350"/>
            <a:ext cx="5590903"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it-IT"/>
              <a:t>Dott.ssa Arianna PEREZ</a:t>
            </a:r>
            <a:endParaRPr/>
          </a:p>
        </p:txBody>
      </p:sp>
      <p:sp>
        <p:nvSpPr>
          <p:cNvPr id="159" name="Google Shape;159;p8"/>
          <p:cNvSpPr txBox="1">
            <a:spLocks noGrp="1"/>
          </p:cNvSpPr>
          <p:nvPr>
            <p:ph type="dt" idx="10"/>
          </p:nvPr>
        </p:nvSpPr>
        <p:spPr>
          <a:xfrm>
            <a:off x="427770" y="6356350"/>
            <a:ext cx="27432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it-IT"/>
              <a:t>07/02/2023</a:t>
            </a:r>
            <a:endParaRPr/>
          </a:p>
        </p:txBody>
      </p:sp>
      <p:sp>
        <p:nvSpPr>
          <p:cNvPr id="160" name="Google Shape;160;p8"/>
          <p:cNvSpPr txBox="1">
            <a:spLocks noGrp="1"/>
          </p:cNvSpPr>
          <p:nvPr>
            <p:ph type="sldNum" idx="12"/>
          </p:nvPr>
        </p:nvSpPr>
        <p:spPr>
          <a:xfrm>
            <a:off x="902103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it-IT"/>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g2068381c181_0_19"/>
          <p:cNvSpPr txBox="1">
            <a:spLocks noGrp="1"/>
          </p:cNvSpPr>
          <p:nvPr>
            <p:ph type="ctrTitle"/>
          </p:nvPr>
        </p:nvSpPr>
        <p:spPr>
          <a:xfrm>
            <a:off x="329296" y="590880"/>
            <a:ext cx="9861900" cy="26241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FF"/>
              </a:buClr>
              <a:buSzPts val="5400"/>
              <a:buFont typeface="Arial"/>
              <a:buNone/>
            </a:pPr>
            <a:r>
              <a:rPr lang="it-IT"/>
              <a:t>BONUS INVESTIMENTI BENI MATERIALI 4.0</a:t>
            </a:r>
            <a:endParaRPr/>
          </a:p>
        </p:txBody>
      </p:sp>
      <p:sp>
        <p:nvSpPr>
          <p:cNvPr id="166" name="Google Shape;166;g2068381c181_0_19"/>
          <p:cNvSpPr txBox="1">
            <a:spLocks noGrp="1"/>
          </p:cNvSpPr>
          <p:nvPr>
            <p:ph type="subTitle" idx="1"/>
          </p:nvPr>
        </p:nvSpPr>
        <p:spPr>
          <a:xfrm>
            <a:off x="471750" y="2588471"/>
            <a:ext cx="11248500" cy="4020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endParaRPr sz="1600"/>
          </a:p>
          <a:p>
            <a:pPr marL="0" lvl="0" indent="0" algn="just" rtl="0">
              <a:lnSpc>
                <a:spcPct val="100000"/>
              </a:lnSpc>
              <a:spcBef>
                <a:spcPts val="0"/>
              </a:spcBef>
              <a:spcAft>
                <a:spcPts val="0"/>
              </a:spcAft>
              <a:buClr>
                <a:schemeClr val="dk1"/>
              </a:buClr>
              <a:buSzPts val="1100"/>
              <a:buFont typeface="Arial"/>
              <a:buNone/>
            </a:pPr>
            <a:r>
              <a:rPr lang="it-IT" sz="1400">
                <a:highlight>
                  <a:srgbClr val="FFFFFF"/>
                </a:highlight>
              </a:rPr>
              <a:t>Possono fruire del credito d’imposta per gli investimenti in beni materiali 4.0, disciplinato dall’art. 1, c. da 1051 a 1063, della legge di Bilancio 2021 (legge n. 178/2020), tutte le imprese residenti nel territorio dello Stato (incluse le stabili organizzazioni di soggetti non residenti) indipendentemente:</a:t>
            </a:r>
            <a:endParaRPr sz="1400">
              <a:highlight>
                <a:srgbClr val="FFFFFF"/>
              </a:highlight>
            </a:endParaRPr>
          </a:p>
          <a:p>
            <a:pPr marL="457200" lvl="0" indent="-317500" algn="l" rtl="0">
              <a:lnSpc>
                <a:spcPct val="100000"/>
              </a:lnSpc>
              <a:spcBef>
                <a:spcPts val="1500"/>
              </a:spcBef>
              <a:spcAft>
                <a:spcPts val="0"/>
              </a:spcAft>
              <a:buSzPts val="1400"/>
              <a:buChar char="●"/>
            </a:pPr>
            <a:r>
              <a:rPr lang="it-IT" sz="1400">
                <a:highlight>
                  <a:srgbClr val="FFFFFF"/>
                </a:highlight>
              </a:rPr>
              <a:t>dalla forma giuridica;</a:t>
            </a:r>
            <a:endParaRPr sz="1400">
              <a:highlight>
                <a:srgbClr val="FFFFFF"/>
              </a:highlight>
            </a:endParaRPr>
          </a:p>
          <a:p>
            <a:pPr marL="457200" lvl="0" indent="-317500" algn="l" rtl="0">
              <a:lnSpc>
                <a:spcPct val="100000"/>
              </a:lnSpc>
              <a:spcBef>
                <a:spcPts val="0"/>
              </a:spcBef>
              <a:spcAft>
                <a:spcPts val="0"/>
              </a:spcAft>
              <a:buSzPts val="1400"/>
              <a:buChar char="●"/>
            </a:pPr>
            <a:r>
              <a:rPr lang="it-IT" sz="1400">
                <a:highlight>
                  <a:srgbClr val="FFFFFF"/>
                </a:highlight>
              </a:rPr>
              <a:t>dal settore economico di appartenenza;</a:t>
            </a:r>
            <a:endParaRPr sz="1400">
              <a:highlight>
                <a:srgbClr val="FFFFFF"/>
              </a:highlight>
            </a:endParaRPr>
          </a:p>
          <a:p>
            <a:pPr marL="457200" lvl="0" indent="-317500" algn="l" rtl="0">
              <a:lnSpc>
                <a:spcPct val="100000"/>
              </a:lnSpc>
              <a:spcBef>
                <a:spcPts val="0"/>
              </a:spcBef>
              <a:spcAft>
                <a:spcPts val="0"/>
              </a:spcAft>
              <a:buSzPts val="1400"/>
              <a:buChar char="●"/>
            </a:pPr>
            <a:r>
              <a:rPr lang="it-IT" sz="1400">
                <a:highlight>
                  <a:srgbClr val="FFFFFF"/>
                </a:highlight>
              </a:rPr>
              <a:t>dalla dimensione;</a:t>
            </a:r>
            <a:endParaRPr sz="1400">
              <a:highlight>
                <a:srgbClr val="FFFFFF"/>
              </a:highlight>
            </a:endParaRPr>
          </a:p>
          <a:p>
            <a:pPr marL="457200" lvl="0" indent="-317500" algn="l" rtl="0">
              <a:lnSpc>
                <a:spcPct val="100000"/>
              </a:lnSpc>
              <a:spcBef>
                <a:spcPts val="0"/>
              </a:spcBef>
              <a:spcAft>
                <a:spcPts val="0"/>
              </a:spcAft>
              <a:buSzPts val="1400"/>
              <a:buChar char="●"/>
            </a:pPr>
            <a:r>
              <a:rPr lang="it-IT" sz="1400">
                <a:highlight>
                  <a:srgbClr val="FFFFFF"/>
                </a:highlight>
              </a:rPr>
              <a:t>dal regime fiscale di determinazione del reddito.</a:t>
            </a:r>
            <a:endParaRPr sz="1400">
              <a:highlight>
                <a:srgbClr val="FFFFFF"/>
              </a:highlight>
            </a:endParaRPr>
          </a:p>
          <a:p>
            <a:pPr marL="0" lvl="0" indent="0" algn="l" rtl="0">
              <a:lnSpc>
                <a:spcPct val="100000"/>
              </a:lnSpc>
              <a:spcBef>
                <a:spcPts val="1500"/>
              </a:spcBef>
              <a:spcAft>
                <a:spcPts val="0"/>
              </a:spcAft>
              <a:buClr>
                <a:schemeClr val="dk1"/>
              </a:buClr>
              <a:buSzPts val="1100"/>
              <a:buFont typeface="Arial"/>
              <a:buNone/>
            </a:pPr>
            <a:r>
              <a:rPr lang="it-IT" sz="1400">
                <a:highlight>
                  <a:srgbClr val="FFFFFF"/>
                </a:highlight>
              </a:rPr>
              <a:t>Sono escluse:</a:t>
            </a:r>
            <a:endParaRPr sz="1400">
              <a:highlight>
                <a:srgbClr val="FFFFFF"/>
              </a:highlight>
            </a:endParaRPr>
          </a:p>
          <a:p>
            <a:pPr marL="457200" lvl="0" indent="-317500" algn="l" rtl="0">
              <a:lnSpc>
                <a:spcPct val="100000"/>
              </a:lnSpc>
              <a:spcBef>
                <a:spcPts val="1500"/>
              </a:spcBef>
              <a:spcAft>
                <a:spcPts val="0"/>
              </a:spcAft>
              <a:buSzPts val="1400"/>
              <a:buChar char="●"/>
            </a:pPr>
            <a:r>
              <a:rPr lang="it-IT" sz="1400">
                <a:highlight>
                  <a:srgbClr val="FFFFFF"/>
                </a:highlight>
              </a:rPr>
              <a:t>le imprese in stato di liquidazione volontaria, fallimento, liquidazione coatta amministrativa, concordato preventivo senza continuità o in altre procedure concorsuali (anche ove i procedimenti per la dichiarazione di talune delle predette situazioni siano ancora in corso);</a:t>
            </a:r>
            <a:endParaRPr sz="1400">
              <a:highlight>
                <a:srgbClr val="FFFFFF"/>
              </a:highlight>
            </a:endParaRPr>
          </a:p>
          <a:p>
            <a:pPr marL="457200" lvl="0" indent="-317500" algn="l" rtl="0">
              <a:lnSpc>
                <a:spcPct val="100000"/>
              </a:lnSpc>
              <a:spcBef>
                <a:spcPts val="0"/>
              </a:spcBef>
              <a:spcAft>
                <a:spcPts val="0"/>
              </a:spcAft>
              <a:buSzPts val="1400"/>
              <a:buChar char="●"/>
            </a:pPr>
            <a:r>
              <a:rPr lang="it-IT" sz="1400">
                <a:highlight>
                  <a:srgbClr val="FFFFFF"/>
                </a:highlight>
              </a:rPr>
              <a:t>le imprese destinatarie di sanzioni interdittive ai sensi dell’art. 9, c. 2, D.Lgs. n. 231/2001.</a:t>
            </a:r>
            <a:endParaRPr sz="1400">
              <a:highlight>
                <a:srgbClr val="FFFFFF"/>
              </a:highlight>
            </a:endParaRPr>
          </a:p>
          <a:p>
            <a:pPr marL="0" lvl="0" indent="0" algn="l" rtl="0">
              <a:lnSpc>
                <a:spcPct val="100000"/>
              </a:lnSpc>
              <a:spcBef>
                <a:spcPts val="1500"/>
              </a:spcBef>
              <a:spcAft>
                <a:spcPts val="0"/>
              </a:spcAft>
              <a:buClr>
                <a:schemeClr val="dk1"/>
              </a:buClr>
              <a:buSzPts val="1100"/>
              <a:buFont typeface="Arial"/>
              <a:buNone/>
            </a:pPr>
            <a:r>
              <a:rPr lang="it-IT" sz="1400" b="1">
                <a:highlight>
                  <a:srgbClr val="FFFFFF"/>
                </a:highlight>
              </a:rPr>
              <a:t>La fruizione del beneficio spettante è subordinata alla condizione del rispetto delle normative sulla sicurezza nei luoghi di lavoro applicabili in ciascun settore e al corretto adempimento degli obblighi di versamento dei contributi previdenziali e assistenziali a favore dei lavoratori.</a:t>
            </a:r>
            <a:endParaRPr sz="1400" b="1">
              <a:highlight>
                <a:srgbClr val="FFFFFF"/>
              </a:highlight>
            </a:endParaRPr>
          </a:p>
          <a:p>
            <a:pPr marL="0" lvl="0" indent="0" algn="l" rtl="0">
              <a:lnSpc>
                <a:spcPct val="90000"/>
              </a:lnSpc>
              <a:spcBef>
                <a:spcPts val="1500"/>
              </a:spcBef>
              <a:spcAft>
                <a:spcPts val="0"/>
              </a:spcAft>
              <a:buClr>
                <a:schemeClr val="dk1"/>
              </a:buClr>
              <a:buSzPts val="1600"/>
              <a:buNone/>
            </a:pPr>
            <a:endParaRPr sz="1600"/>
          </a:p>
          <a:p>
            <a:pPr marL="0" lvl="0" indent="0" algn="just" rtl="0">
              <a:lnSpc>
                <a:spcPct val="90000"/>
              </a:lnSpc>
              <a:spcBef>
                <a:spcPts val="1000"/>
              </a:spcBef>
              <a:spcAft>
                <a:spcPts val="0"/>
              </a:spcAft>
              <a:buClr>
                <a:schemeClr val="dk1"/>
              </a:buClr>
              <a:buSzPts val="1600"/>
              <a:buFont typeface="Arial"/>
              <a:buNone/>
            </a:pPr>
            <a:endParaRPr sz="1600"/>
          </a:p>
        </p:txBody>
      </p:sp>
      <p:sp>
        <p:nvSpPr>
          <p:cNvPr id="167" name="Google Shape;167;g2068381c181_0_19"/>
          <p:cNvSpPr txBox="1">
            <a:spLocks noGrp="1"/>
          </p:cNvSpPr>
          <p:nvPr>
            <p:ph type="sldNum" idx="12"/>
          </p:nvPr>
        </p:nvSpPr>
        <p:spPr>
          <a:xfrm>
            <a:off x="902103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it-IT"/>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g2068381c181_0_28"/>
          <p:cNvSpPr txBox="1">
            <a:spLocks noGrp="1"/>
          </p:cNvSpPr>
          <p:nvPr>
            <p:ph type="ctrTitle"/>
          </p:nvPr>
        </p:nvSpPr>
        <p:spPr>
          <a:xfrm>
            <a:off x="329296" y="590880"/>
            <a:ext cx="9861900" cy="26241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FF"/>
              </a:buClr>
              <a:buSzPts val="5400"/>
              <a:buFont typeface="Arial"/>
              <a:buNone/>
            </a:pPr>
            <a:r>
              <a:rPr lang="it-IT"/>
              <a:t>BONUS INVESTIMENTI BENI MATERIALI 4.0</a:t>
            </a:r>
            <a:endParaRPr/>
          </a:p>
        </p:txBody>
      </p:sp>
      <p:sp>
        <p:nvSpPr>
          <p:cNvPr id="173" name="Google Shape;173;g2068381c181_0_28"/>
          <p:cNvSpPr txBox="1">
            <a:spLocks noGrp="1"/>
          </p:cNvSpPr>
          <p:nvPr>
            <p:ph type="subTitle" idx="1"/>
          </p:nvPr>
        </p:nvSpPr>
        <p:spPr>
          <a:xfrm>
            <a:off x="471750" y="2588471"/>
            <a:ext cx="11248500" cy="4020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None/>
            </a:pPr>
            <a:endParaRPr sz="1400" b="1">
              <a:highlight>
                <a:srgbClr val="FFFFFF"/>
              </a:highlight>
            </a:endParaRPr>
          </a:p>
          <a:p>
            <a:pPr marL="0" lvl="0" indent="0" algn="just" rtl="0">
              <a:lnSpc>
                <a:spcPct val="115000"/>
              </a:lnSpc>
              <a:spcBef>
                <a:spcPts val="1500"/>
              </a:spcBef>
              <a:spcAft>
                <a:spcPts val="0"/>
              </a:spcAft>
              <a:buClr>
                <a:schemeClr val="dk1"/>
              </a:buClr>
              <a:buSzPts val="1100"/>
              <a:buFont typeface="Arial"/>
              <a:buNone/>
            </a:pPr>
            <a:r>
              <a:rPr lang="it-IT" sz="1500" b="1">
                <a:solidFill>
                  <a:srgbClr val="19191A"/>
                </a:solidFill>
              </a:rPr>
              <a:t>Dal 2023 al 2025:</a:t>
            </a:r>
            <a:endParaRPr sz="1500" b="1">
              <a:solidFill>
                <a:srgbClr val="19191A"/>
              </a:solidFill>
            </a:endParaRPr>
          </a:p>
          <a:p>
            <a:pPr marL="457200" lvl="0" indent="-323850" algn="just" rtl="0">
              <a:lnSpc>
                <a:spcPct val="115000"/>
              </a:lnSpc>
              <a:spcBef>
                <a:spcPts val="0"/>
              </a:spcBef>
              <a:spcAft>
                <a:spcPts val="0"/>
              </a:spcAft>
              <a:buClr>
                <a:srgbClr val="19191A"/>
              </a:buClr>
              <a:buSzPts val="1500"/>
              <a:buChar char="●"/>
            </a:pPr>
            <a:r>
              <a:rPr lang="it-IT" sz="1500">
                <a:solidFill>
                  <a:srgbClr val="19191A"/>
                </a:solidFill>
              </a:rPr>
              <a:t>20% del costo per la quota di investimenti fino a 2,5 milioni di euro</a:t>
            </a:r>
            <a:endParaRPr sz="1500">
              <a:solidFill>
                <a:srgbClr val="19191A"/>
              </a:solidFill>
            </a:endParaRPr>
          </a:p>
          <a:p>
            <a:pPr marL="457200" lvl="0" indent="-323850" algn="just" rtl="0">
              <a:lnSpc>
                <a:spcPct val="115000"/>
              </a:lnSpc>
              <a:spcBef>
                <a:spcPts val="0"/>
              </a:spcBef>
              <a:spcAft>
                <a:spcPts val="0"/>
              </a:spcAft>
              <a:buClr>
                <a:srgbClr val="19191A"/>
              </a:buClr>
              <a:buSzPts val="1500"/>
              <a:buChar char="●"/>
            </a:pPr>
            <a:r>
              <a:rPr lang="it-IT" sz="1500">
                <a:solidFill>
                  <a:srgbClr val="19191A"/>
                </a:solidFill>
              </a:rPr>
              <a:t>10% del costo per la quota di investimenti oltre i 2,5 milioni di euro e fino al limite di costi complessivamente ammissibili pari a 10 milioni di euro</a:t>
            </a:r>
            <a:endParaRPr sz="1500">
              <a:solidFill>
                <a:srgbClr val="19191A"/>
              </a:solidFill>
            </a:endParaRPr>
          </a:p>
          <a:p>
            <a:pPr marL="457200" lvl="0" indent="-323850" algn="just" rtl="0">
              <a:lnSpc>
                <a:spcPct val="115000"/>
              </a:lnSpc>
              <a:spcBef>
                <a:spcPts val="0"/>
              </a:spcBef>
              <a:spcAft>
                <a:spcPts val="0"/>
              </a:spcAft>
              <a:buClr>
                <a:srgbClr val="19191A"/>
              </a:buClr>
              <a:buSzPts val="1500"/>
              <a:buChar char="●"/>
            </a:pPr>
            <a:r>
              <a:rPr lang="it-IT" sz="1500">
                <a:solidFill>
                  <a:srgbClr val="19191A"/>
                </a:solidFill>
              </a:rPr>
              <a:t>5% del costo per la quota di investimenti tra i 10 milioni di euro e fino al limite di costi complessivamente ammissibili pari a 20 milioni di euro</a:t>
            </a:r>
            <a:endParaRPr sz="1500">
              <a:solidFill>
                <a:srgbClr val="19191A"/>
              </a:solidFill>
            </a:endParaRPr>
          </a:p>
          <a:p>
            <a:pPr marL="457200" lvl="0" indent="-323850" algn="just" rtl="0">
              <a:lnSpc>
                <a:spcPct val="115000"/>
              </a:lnSpc>
              <a:spcBef>
                <a:spcPts val="0"/>
              </a:spcBef>
              <a:spcAft>
                <a:spcPts val="0"/>
              </a:spcAft>
              <a:buClr>
                <a:srgbClr val="19191A"/>
              </a:buClr>
              <a:buSzPts val="1500"/>
              <a:buChar char="●"/>
            </a:pPr>
            <a:r>
              <a:rPr lang="it-IT" sz="1500">
                <a:solidFill>
                  <a:srgbClr val="19191A"/>
                </a:solidFill>
              </a:rPr>
              <a:t>5% del costo per la quota di investimenti superiore a 10 milioni fino al limite massimo di costi complessivamente ammissibili pari a 50 milioni di euro degli investimenti inclusi nel PNRR, diretti alla realizzazione di obiettivi di transizione individuati con decreto del Ministro dello sviluppo economico, di concerto con il Ministro della transizione ecologica e con il Ministro dell’economia e delle finanze.</a:t>
            </a:r>
            <a:endParaRPr sz="1500">
              <a:solidFill>
                <a:srgbClr val="19191A"/>
              </a:solidFill>
            </a:endParaRPr>
          </a:p>
          <a:p>
            <a:pPr marL="0" lvl="0" indent="0" algn="just" rtl="0">
              <a:lnSpc>
                <a:spcPct val="115000"/>
              </a:lnSpc>
              <a:spcBef>
                <a:spcPts val="0"/>
              </a:spcBef>
              <a:spcAft>
                <a:spcPts val="0"/>
              </a:spcAft>
              <a:buClr>
                <a:schemeClr val="dk1"/>
              </a:buClr>
              <a:buSzPts val="1100"/>
              <a:buFont typeface="Arial"/>
              <a:buNone/>
            </a:pPr>
            <a:r>
              <a:rPr lang="it-IT" sz="1500">
                <a:solidFill>
                  <a:srgbClr val="19191A"/>
                </a:solidFill>
              </a:rPr>
              <a:t>Il credito d’imposta è riconosciuto per gli investimenti effettuati fino al 30 giugno 2026 a condizione che entro la data del 31 dicembre 2025 il relativo ordine risulti accettato </a:t>
            </a:r>
            <a:r>
              <a:rPr lang="it-IT" sz="1500">
                <a:solidFill>
                  <a:srgbClr val="19191A"/>
                </a:solidFill>
                <a:highlight>
                  <a:srgbClr val="FFFFFF"/>
                </a:highlight>
              </a:rPr>
              <a:t>dal venditore e sia avvenuto il pagamento di acconti in misura almeno pari al 20 per cento del costo di acquisizione.</a:t>
            </a:r>
            <a:endParaRPr sz="1500">
              <a:solidFill>
                <a:srgbClr val="19191A"/>
              </a:solidFill>
            </a:endParaRPr>
          </a:p>
          <a:p>
            <a:pPr marL="0" lvl="0" indent="0" algn="just" rtl="0">
              <a:lnSpc>
                <a:spcPct val="90000"/>
              </a:lnSpc>
              <a:spcBef>
                <a:spcPts val="1000"/>
              </a:spcBef>
              <a:spcAft>
                <a:spcPts val="0"/>
              </a:spcAft>
              <a:buClr>
                <a:schemeClr val="dk1"/>
              </a:buClr>
              <a:buSzPts val="1600"/>
              <a:buFont typeface="Arial"/>
              <a:buNone/>
            </a:pPr>
            <a:endParaRPr sz="1600"/>
          </a:p>
        </p:txBody>
      </p:sp>
      <p:sp>
        <p:nvSpPr>
          <p:cNvPr id="174" name="Google Shape;174;g2068381c181_0_28"/>
          <p:cNvSpPr txBox="1">
            <a:spLocks noGrp="1"/>
          </p:cNvSpPr>
          <p:nvPr>
            <p:ph type="sldNum" idx="12"/>
          </p:nvPr>
        </p:nvSpPr>
        <p:spPr>
          <a:xfrm>
            <a:off x="902103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it-IT"/>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9"/>
          <p:cNvSpPr txBox="1">
            <a:spLocks noGrp="1"/>
          </p:cNvSpPr>
          <p:nvPr>
            <p:ph type="ctrTitle"/>
          </p:nvPr>
        </p:nvSpPr>
        <p:spPr>
          <a:xfrm>
            <a:off x="329296" y="819480"/>
            <a:ext cx="10629436" cy="262397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FF"/>
              </a:buClr>
              <a:buSzPts val="5400"/>
              <a:buFont typeface="Arial"/>
              <a:buNone/>
            </a:pPr>
            <a:r>
              <a:rPr lang="it-IT"/>
              <a:t>ASSEGNAZIONE BENI AI SOCI</a:t>
            </a:r>
            <a:endParaRPr/>
          </a:p>
        </p:txBody>
      </p:sp>
      <p:sp>
        <p:nvSpPr>
          <p:cNvPr id="180" name="Google Shape;180;p9"/>
          <p:cNvSpPr txBox="1">
            <a:spLocks noGrp="1"/>
          </p:cNvSpPr>
          <p:nvPr>
            <p:ph type="subTitle" idx="1"/>
          </p:nvPr>
        </p:nvSpPr>
        <p:spPr>
          <a:xfrm>
            <a:off x="484041" y="3118337"/>
            <a:ext cx="11248414" cy="304331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r>
              <a:rPr lang="it-IT" sz="1600" b="1"/>
              <a:t>Finanziaria 2023 - art. 1, commi da 100 a 105</a:t>
            </a:r>
            <a:endParaRPr sz="1600" b="1"/>
          </a:p>
          <a:p>
            <a:pPr marL="0" lvl="0" indent="0" algn="l" rtl="0">
              <a:lnSpc>
                <a:spcPct val="90000"/>
              </a:lnSpc>
              <a:spcBef>
                <a:spcPts val="1000"/>
              </a:spcBef>
              <a:spcAft>
                <a:spcPts val="0"/>
              </a:spcAft>
              <a:buClr>
                <a:schemeClr val="dk1"/>
              </a:buClr>
              <a:buSzPts val="1600"/>
              <a:buNone/>
            </a:pPr>
            <a:r>
              <a:rPr lang="it-IT" sz="1600"/>
              <a:t>Vengono introdotte alcune agevolazioni fiscali temporanee per le cessioni o assegnazioni di beni immobili e di beni mobili registrati non strumentali ai soci, da parte delle società - ivi incluse le c.d. società non operative.</a:t>
            </a:r>
            <a:endParaRPr/>
          </a:p>
          <a:p>
            <a:pPr marL="0" lvl="0" indent="0" algn="l" rtl="0">
              <a:lnSpc>
                <a:spcPct val="90000"/>
              </a:lnSpc>
              <a:spcBef>
                <a:spcPts val="1000"/>
              </a:spcBef>
              <a:spcAft>
                <a:spcPts val="0"/>
              </a:spcAft>
              <a:buClr>
                <a:schemeClr val="dk1"/>
              </a:buClr>
              <a:buSzPts val="1600"/>
              <a:buNone/>
            </a:pPr>
            <a:r>
              <a:rPr lang="it-IT" sz="1600"/>
              <a:t>In particolare, a queste operazioni si applica </a:t>
            </a:r>
            <a:r>
              <a:rPr lang="it-IT" sz="1600" b="1"/>
              <a:t>un'imposta sostitutiva pari all’8%</a:t>
            </a:r>
            <a:r>
              <a:rPr lang="it-IT" sz="1600"/>
              <a:t> (10,5% per le società non operative) delle imposte sui redditi e dell'IRAP ed è ridotta l'imposta di registro.</a:t>
            </a:r>
            <a:endParaRPr/>
          </a:p>
          <a:p>
            <a:pPr marL="0" lvl="0" indent="0" algn="l" rtl="0">
              <a:lnSpc>
                <a:spcPct val="90000"/>
              </a:lnSpc>
              <a:spcBef>
                <a:spcPts val="1000"/>
              </a:spcBef>
              <a:spcAft>
                <a:spcPts val="0"/>
              </a:spcAft>
              <a:buClr>
                <a:schemeClr val="dk1"/>
              </a:buClr>
              <a:buSzPts val="1600"/>
              <a:buNone/>
            </a:pPr>
            <a:r>
              <a:rPr lang="it-IT" sz="1600">
                <a:solidFill>
                  <a:srgbClr val="333333"/>
                </a:solidFill>
                <a:highlight>
                  <a:srgbClr val="FFFFFF"/>
                </a:highlight>
              </a:rPr>
              <a:t>Condizione necessaria per usufruire dell’agevolazione è che i soci risultino iscritti nell’apposito libro, ove prescritto, alla data del 30 settembre 2022 o, in alternativa, vi provvedano entro 30 giorni dalla data di entrata in vigore della legge, in forza di un titolo di trasferimento avente data certa anteriore al 1° ottobre 2022.</a:t>
            </a:r>
            <a:endParaRPr sz="1600"/>
          </a:p>
          <a:p>
            <a:pPr marL="0" lvl="0" indent="0" algn="just" rtl="0">
              <a:lnSpc>
                <a:spcPct val="90000"/>
              </a:lnSpc>
              <a:spcBef>
                <a:spcPts val="1000"/>
              </a:spcBef>
              <a:spcAft>
                <a:spcPts val="0"/>
              </a:spcAft>
              <a:buClr>
                <a:schemeClr val="dk1"/>
              </a:buClr>
              <a:buSzPts val="1600"/>
              <a:buFont typeface="Arial"/>
              <a:buNone/>
            </a:pPr>
            <a:endParaRPr sz="1600"/>
          </a:p>
        </p:txBody>
      </p:sp>
      <p:sp>
        <p:nvSpPr>
          <p:cNvPr id="181" name="Google Shape;181;p9"/>
          <p:cNvSpPr txBox="1">
            <a:spLocks noGrp="1"/>
          </p:cNvSpPr>
          <p:nvPr>
            <p:ph type="ftr" idx="11"/>
          </p:nvPr>
        </p:nvSpPr>
        <p:spPr>
          <a:xfrm>
            <a:off x="3304903" y="6356350"/>
            <a:ext cx="5590903"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it-IT"/>
              <a:t>Dott.ssa Arianna PEREZ</a:t>
            </a:r>
            <a:endParaRPr/>
          </a:p>
        </p:txBody>
      </p:sp>
      <p:sp>
        <p:nvSpPr>
          <p:cNvPr id="182" name="Google Shape;182;p9"/>
          <p:cNvSpPr txBox="1">
            <a:spLocks noGrp="1"/>
          </p:cNvSpPr>
          <p:nvPr>
            <p:ph type="dt" idx="10"/>
          </p:nvPr>
        </p:nvSpPr>
        <p:spPr>
          <a:xfrm>
            <a:off x="427770" y="6356350"/>
            <a:ext cx="27432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it-IT"/>
              <a:t>07/02/2023</a:t>
            </a:r>
            <a:endParaRPr/>
          </a:p>
        </p:txBody>
      </p:sp>
      <p:sp>
        <p:nvSpPr>
          <p:cNvPr id="183" name="Google Shape;183;p9"/>
          <p:cNvSpPr txBox="1">
            <a:spLocks noGrp="1"/>
          </p:cNvSpPr>
          <p:nvPr>
            <p:ph type="sldNum" idx="12"/>
          </p:nvPr>
        </p:nvSpPr>
        <p:spPr>
          <a:xfrm>
            <a:off x="902103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it-IT"/>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g2068381c181_0_36"/>
          <p:cNvSpPr txBox="1">
            <a:spLocks noGrp="1"/>
          </p:cNvSpPr>
          <p:nvPr>
            <p:ph type="ctrTitle"/>
          </p:nvPr>
        </p:nvSpPr>
        <p:spPr>
          <a:xfrm>
            <a:off x="329296" y="819480"/>
            <a:ext cx="10629300" cy="26241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FF"/>
              </a:buClr>
              <a:buSzPts val="5400"/>
              <a:buFont typeface="Arial"/>
              <a:buNone/>
            </a:pPr>
            <a:r>
              <a:rPr lang="it-IT"/>
              <a:t>ASSEGNAZIONE BENI AI SOCI</a:t>
            </a:r>
            <a:endParaRPr/>
          </a:p>
        </p:txBody>
      </p:sp>
      <p:sp>
        <p:nvSpPr>
          <p:cNvPr id="189" name="Google Shape;189;g2068381c181_0_36"/>
          <p:cNvSpPr txBox="1">
            <a:spLocks noGrp="1"/>
          </p:cNvSpPr>
          <p:nvPr>
            <p:ph type="subTitle" idx="1"/>
          </p:nvPr>
        </p:nvSpPr>
        <p:spPr>
          <a:xfrm>
            <a:off x="484050" y="2889724"/>
            <a:ext cx="11248500" cy="34665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1600"/>
              <a:buNone/>
            </a:pPr>
            <a:r>
              <a:rPr lang="it-IT" sz="1600" b="1"/>
              <a:t>IMPOSTE DIRETTE</a:t>
            </a:r>
            <a:endParaRPr sz="1600" b="1"/>
          </a:p>
          <a:p>
            <a:pPr marL="0" lvl="0" indent="0" algn="l" rtl="0">
              <a:lnSpc>
                <a:spcPct val="90000"/>
              </a:lnSpc>
              <a:spcBef>
                <a:spcPts val="0"/>
              </a:spcBef>
              <a:spcAft>
                <a:spcPts val="0"/>
              </a:spcAft>
              <a:buClr>
                <a:schemeClr val="dk1"/>
              </a:buClr>
              <a:buSzPts val="1600"/>
              <a:buNone/>
            </a:pPr>
            <a:endParaRPr sz="1600" b="1"/>
          </a:p>
          <a:p>
            <a:pPr marL="0" lvl="0" indent="0" algn="just" rtl="0">
              <a:lnSpc>
                <a:spcPct val="115000"/>
              </a:lnSpc>
              <a:spcBef>
                <a:spcPts val="0"/>
              </a:spcBef>
              <a:spcAft>
                <a:spcPts val="0"/>
              </a:spcAft>
              <a:buClr>
                <a:schemeClr val="dk1"/>
              </a:buClr>
              <a:buSzPts val="1100"/>
              <a:buFont typeface="Arial"/>
              <a:buNone/>
            </a:pPr>
            <a:r>
              <a:rPr lang="it-IT" sz="1600">
                <a:solidFill>
                  <a:srgbClr val="212529"/>
                </a:solidFill>
                <a:highlight>
                  <a:srgbClr val="FFFFFF"/>
                </a:highlight>
              </a:rPr>
              <a:t>Nel regime ordinario, l’assegnazione di un bene comporta che il suo valore normale (in linea generale il valore di mercato), dedotto il costo fiscale, concorra alla formazione di una plusvalenza da assoggettare alle imposte in modo ordinario (Irpef ed Irap, in caso di società di persone, Ires ed Irap in caso di società di capitali). Inoltre, il valore normale del bene è imponibile in capo al socio come dividendo, nel caso di società di capitali.</a:t>
            </a:r>
            <a:endParaRPr sz="1600">
              <a:solidFill>
                <a:srgbClr val="212529"/>
              </a:solidFill>
              <a:highlight>
                <a:srgbClr val="FFFFFF"/>
              </a:highlight>
            </a:endParaRPr>
          </a:p>
          <a:p>
            <a:pPr marL="0" lvl="0" indent="0" algn="just" rtl="0">
              <a:lnSpc>
                <a:spcPct val="115000"/>
              </a:lnSpc>
              <a:spcBef>
                <a:spcPts val="1200"/>
              </a:spcBef>
              <a:spcAft>
                <a:spcPts val="0"/>
              </a:spcAft>
              <a:buClr>
                <a:schemeClr val="dk1"/>
              </a:buClr>
              <a:buSzPts val="1100"/>
              <a:buFont typeface="Arial"/>
              <a:buNone/>
            </a:pPr>
            <a:r>
              <a:rPr lang="it-IT" sz="1600">
                <a:solidFill>
                  <a:srgbClr val="212529"/>
                </a:solidFill>
                <a:highlight>
                  <a:srgbClr val="FFFFFF"/>
                </a:highlight>
              </a:rPr>
              <a:t>Nel</a:t>
            </a:r>
            <a:r>
              <a:rPr lang="it-IT" sz="1600" b="1">
                <a:solidFill>
                  <a:srgbClr val="212529"/>
                </a:solidFill>
                <a:highlight>
                  <a:srgbClr val="FFFFFF"/>
                </a:highlight>
              </a:rPr>
              <a:t> regime agevolato</a:t>
            </a:r>
            <a:r>
              <a:rPr lang="it-IT" sz="1600">
                <a:solidFill>
                  <a:srgbClr val="212529"/>
                </a:solidFill>
                <a:highlight>
                  <a:srgbClr val="FFFFFF"/>
                </a:highlight>
              </a:rPr>
              <a:t>, invece, nessuna imposta diretta è dovuta, ad eccezione di una </a:t>
            </a:r>
            <a:r>
              <a:rPr lang="it-IT" sz="1600" b="1">
                <a:solidFill>
                  <a:srgbClr val="212529"/>
                </a:solidFill>
                <a:highlight>
                  <a:srgbClr val="FFFFFF"/>
                </a:highlight>
              </a:rPr>
              <a:t>imposta sostitutiva </a:t>
            </a:r>
            <a:r>
              <a:rPr lang="it-IT" sz="1600">
                <a:solidFill>
                  <a:srgbClr val="212529"/>
                </a:solidFill>
                <a:highlight>
                  <a:srgbClr val="FFFFFF"/>
                </a:highlight>
              </a:rPr>
              <a:t>omnicomprensiva dell’8 per cento (che diventa 10,5 per cento per le società che risultano non operative in almeno due dei tre periodi d’imposta precedenti a quello in corso al momento della assegnazione, cessione o trasformazione).</a:t>
            </a:r>
            <a:endParaRPr sz="1600">
              <a:solidFill>
                <a:srgbClr val="212529"/>
              </a:solidFill>
              <a:highlight>
                <a:srgbClr val="FFFFFF"/>
              </a:highlight>
            </a:endParaRPr>
          </a:p>
          <a:p>
            <a:pPr marL="0" lvl="0" indent="0" algn="just" rtl="0">
              <a:lnSpc>
                <a:spcPct val="115000"/>
              </a:lnSpc>
              <a:spcBef>
                <a:spcPts val="1200"/>
              </a:spcBef>
              <a:spcAft>
                <a:spcPts val="0"/>
              </a:spcAft>
              <a:buClr>
                <a:schemeClr val="dk1"/>
              </a:buClr>
              <a:buSzPts val="1100"/>
              <a:buFont typeface="Arial"/>
              <a:buNone/>
            </a:pPr>
            <a:r>
              <a:rPr lang="it-IT" sz="1600">
                <a:solidFill>
                  <a:srgbClr val="212529"/>
                </a:solidFill>
                <a:highlight>
                  <a:srgbClr val="FFFFFF"/>
                </a:highlight>
              </a:rPr>
              <a:t>Le riserve in sospensione d'imposta annullate per effetto dell'assegnazione dei beni ai soci e quelle delle società che si trasformano sono assoggettate ad imposta sostitutiva nella misura del 13 per cento.</a:t>
            </a:r>
            <a:endParaRPr sz="1600">
              <a:solidFill>
                <a:srgbClr val="212529"/>
              </a:solidFill>
              <a:highlight>
                <a:srgbClr val="FFFFFF"/>
              </a:highlight>
            </a:endParaRPr>
          </a:p>
          <a:p>
            <a:pPr marL="0" lvl="0" indent="0" algn="l" rtl="0">
              <a:lnSpc>
                <a:spcPct val="90000"/>
              </a:lnSpc>
              <a:spcBef>
                <a:spcPts val="1200"/>
              </a:spcBef>
              <a:spcAft>
                <a:spcPts val="0"/>
              </a:spcAft>
              <a:buClr>
                <a:schemeClr val="dk1"/>
              </a:buClr>
              <a:buSzPts val="1600"/>
              <a:buNone/>
            </a:pPr>
            <a:endParaRPr sz="1600"/>
          </a:p>
          <a:p>
            <a:pPr marL="0" lvl="0" indent="0" algn="just" rtl="0">
              <a:lnSpc>
                <a:spcPct val="90000"/>
              </a:lnSpc>
              <a:spcBef>
                <a:spcPts val="1000"/>
              </a:spcBef>
              <a:spcAft>
                <a:spcPts val="0"/>
              </a:spcAft>
              <a:buClr>
                <a:schemeClr val="dk1"/>
              </a:buClr>
              <a:buSzPts val="1600"/>
              <a:buFont typeface="Arial"/>
              <a:buNone/>
            </a:pPr>
            <a:endParaRPr sz="1600"/>
          </a:p>
        </p:txBody>
      </p:sp>
      <p:sp>
        <p:nvSpPr>
          <p:cNvPr id="190" name="Google Shape;190;g2068381c181_0_36"/>
          <p:cNvSpPr txBox="1">
            <a:spLocks noGrp="1"/>
          </p:cNvSpPr>
          <p:nvPr>
            <p:ph type="ftr" idx="11"/>
          </p:nvPr>
        </p:nvSpPr>
        <p:spPr>
          <a:xfrm>
            <a:off x="3304903" y="6356350"/>
            <a:ext cx="5590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it-IT"/>
              <a:t>Dott.ssa Arianna PEREZ</a:t>
            </a:r>
            <a:endParaRPr/>
          </a:p>
        </p:txBody>
      </p:sp>
      <p:sp>
        <p:nvSpPr>
          <p:cNvPr id="191" name="Google Shape;191;g2068381c181_0_36"/>
          <p:cNvSpPr txBox="1">
            <a:spLocks noGrp="1"/>
          </p:cNvSpPr>
          <p:nvPr>
            <p:ph type="dt" idx="10"/>
          </p:nvPr>
        </p:nvSpPr>
        <p:spPr>
          <a:xfrm>
            <a:off x="427770" y="6356350"/>
            <a:ext cx="2743200" cy="365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it-IT"/>
              <a:t>07/02/2023</a:t>
            </a:r>
            <a:endParaRPr/>
          </a:p>
        </p:txBody>
      </p:sp>
      <p:sp>
        <p:nvSpPr>
          <p:cNvPr id="192" name="Google Shape;192;g2068381c181_0_36"/>
          <p:cNvSpPr txBox="1">
            <a:spLocks noGrp="1"/>
          </p:cNvSpPr>
          <p:nvPr>
            <p:ph type="sldNum" idx="12"/>
          </p:nvPr>
        </p:nvSpPr>
        <p:spPr>
          <a:xfrm>
            <a:off x="902103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it-IT"/>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g2068381c181_0_45"/>
          <p:cNvSpPr txBox="1">
            <a:spLocks noGrp="1"/>
          </p:cNvSpPr>
          <p:nvPr>
            <p:ph type="ctrTitle"/>
          </p:nvPr>
        </p:nvSpPr>
        <p:spPr>
          <a:xfrm>
            <a:off x="329296" y="819480"/>
            <a:ext cx="10629300" cy="26241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FF"/>
              </a:buClr>
              <a:buSzPts val="5400"/>
              <a:buFont typeface="Arial"/>
              <a:buNone/>
            </a:pPr>
            <a:r>
              <a:rPr lang="it-IT"/>
              <a:t>ASSEGNAZIONE BENI AI SOCI</a:t>
            </a:r>
            <a:endParaRPr/>
          </a:p>
        </p:txBody>
      </p:sp>
      <p:sp>
        <p:nvSpPr>
          <p:cNvPr id="198" name="Google Shape;198;g2068381c181_0_45"/>
          <p:cNvSpPr txBox="1">
            <a:spLocks noGrp="1"/>
          </p:cNvSpPr>
          <p:nvPr>
            <p:ph type="subTitle" idx="1"/>
          </p:nvPr>
        </p:nvSpPr>
        <p:spPr>
          <a:xfrm>
            <a:off x="484050" y="2889724"/>
            <a:ext cx="11248500" cy="34665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1600"/>
              <a:buNone/>
            </a:pPr>
            <a:r>
              <a:rPr lang="it-IT" sz="1600" b="1"/>
              <a:t>SCADENZE E VERSAMENTI</a:t>
            </a:r>
            <a:endParaRPr sz="1600" b="1"/>
          </a:p>
          <a:p>
            <a:pPr marL="0" lvl="0" indent="0" algn="l" rtl="0">
              <a:lnSpc>
                <a:spcPct val="90000"/>
              </a:lnSpc>
              <a:spcBef>
                <a:spcPts val="0"/>
              </a:spcBef>
              <a:spcAft>
                <a:spcPts val="0"/>
              </a:spcAft>
              <a:buClr>
                <a:schemeClr val="dk1"/>
              </a:buClr>
              <a:buSzPts val="1600"/>
              <a:buNone/>
            </a:pPr>
            <a:endParaRPr sz="1600" b="1"/>
          </a:p>
          <a:p>
            <a:pPr marL="0" lvl="0" indent="0" algn="just" rtl="0">
              <a:lnSpc>
                <a:spcPct val="115000"/>
              </a:lnSpc>
              <a:spcBef>
                <a:spcPts val="0"/>
              </a:spcBef>
              <a:spcAft>
                <a:spcPts val="0"/>
              </a:spcAft>
              <a:buClr>
                <a:schemeClr val="dk1"/>
              </a:buClr>
              <a:buSzPts val="1100"/>
              <a:buNone/>
            </a:pPr>
            <a:r>
              <a:rPr lang="it-IT" sz="1600">
                <a:solidFill>
                  <a:srgbClr val="212529"/>
                </a:solidFill>
                <a:highlight>
                  <a:srgbClr val="FFFFFF"/>
                </a:highlight>
              </a:rPr>
              <a:t>L’assegnazione e la cessione ai soci dei beni potranno essere effettuate </a:t>
            </a:r>
            <a:r>
              <a:rPr lang="it-IT" sz="1600" b="1">
                <a:solidFill>
                  <a:srgbClr val="212529"/>
                </a:solidFill>
                <a:highlight>
                  <a:srgbClr val="FFFFFF"/>
                </a:highlight>
              </a:rPr>
              <a:t>fino al 30 settembre 2023</a:t>
            </a:r>
            <a:r>
              <a:rPr lang="it-IT" sz="1600">
                <a:solidFill>
                  <a:srgbClr val="212529"/>
                </a:solidFill>
                <a:highlight>
                  <a:srgbClr val="FFFFFF"/>
                </a:highlight>
              </a:rPr>
              <a:t>. </a:t>
            </a:r>
            <a:endParaRPr sz="1600">
              <a:solidFill>
                <a:srgbClr val="212529"/>
              </a:solidFill>
              <a:highlight>
                <a:srgbClr val="FFFFFF"/>
              </a:highlight>
            </a:endParaRPr>
          </a:p>
          <a:p>
            <a:pPr marL="0" lvl="0" indent="0" algn="just" rtl="0">
              <a:lnSpc>
                <a:spcPct val="115000"/>
              </a:lnSpc>
              <a:spcBef>
                <a:spcPts val="1200"/>
              </a:spcBef>
              <a:spcAft>
                <a:spcPts val="0"/>
              </a:spcAft>
              <a:buClr>
                <a:schemeClr val="dk1"/>
              </a:buClr>
              <a:buSzPts val="1100"/>
              <a:buNone/>
            </a:pPr>
            <a:r>
              <a:rPr lang="it-IT" sz="1600">
                <a:solidFill>
                  <a:srgbClr val="212529"/>
                </a:solidFill>
                <a:highlight>
                  <a:srgbClr val="FFFFFF"/>
                </a:highlight>
              </a:rPr>
              <a:t>L’imposta sostitutiva dovrà essere </a:t>
            </a:r>
            <a:r>
              <a:rPr lang="it-IT" sz="1600" u="sng">
                <a:solidFill>
                  <a:srgbClr val="212529"/>
                </a:solidFill>
                <a:highlight>
                  <a:srgbClr val="FFFFFF"/>
                </a:highlight>
              </a:rPr>
              <a:t>versata in due soluzioni</a:t>
            </a:r>
            <a:r>
              <a:rPr lang="it-IT" sz="1600">
                <a:solidFill>
                  <a:srgbClr val="212529"/>
                </a:solidFill>
                <a:highlight>
                  <a:srgbClr val="FFFFFF"/>
                </a:highlight>
              </a:rPr>
              <a:t>, per il 60 per cento entro il 30 settembre 2023 e per la restante parte entro il 30 novembre 2023. </a:t>
            </a:r>
            <a:endParaRPr sz="1600">
              <a:solidFill>
                <a:srgbClr val="212529"/>
              </a:solidFill>
              <a:highlight>
                <a:srgbClr val="FFFFFF"/>
              </a:highlight>
            </a:endParaRPr>
          </a:p>
          <a:p>
            <a:pPr marL="0" lvl="0" indent="0" algn="l" rtl="0">
              <a:lnSpc>
                <a:spcPct val="90000"/>
              </a:lnSpc>
              <a:spcBef>
                <a:spcPts val="1200"/>
              </a:spcBef>
              <a:spcAft>
                <a:spcPts val="0"/>
              </a:spcAft>
              <a:buClr>
                <a:schemeClr val="dk1"/>
              </a:buClr>
              <a:buSzPts val="1600"/>
              <a:buNone/>
            </a:pPr>
            <a:endParaRPr sz="1600"/>
          </a:p>
          <a:p>
            <a:pPr marL="0" lvl="0" indent="0" algn="just" rtl="0">
              <a:lnSpc>
                <a:spcPct val="90000"/>
              </a:lnSpc>
              <a:spcBef>
                <a:spcPts val="1000"/>
              </a:spcBef>
              <a:spcAft>
                <a:spcPts val="0"/>
              </a:spcAft>
              <a:buClr>
                <a:schemeClr val="dk1"/>
              </a:buClr>
              <a:buSzPts val="1600"/>
              <a:buFont typeface="Arial"/>
              <a:buNone/>
            </a:pPr>
            <a:endParaRPr sz="1600"/>
          </a:p>
        </p:txBody>
      </p:sp>
      <p:sp>
        <p:nvSpPr>
          <p:cNvPr id="199" name="Google Shape;199;g2068381c181_0_45"/>
          <p:cNvSpPr txBox="1">
            <a:spLocks noGrp="1"/>
          </p:cNvSpPr>
          <p:nvPr>
            <p:ph type="ftr" idx="11"/>
          </p:nvPr>
        </p:nvSpPr>
        <p:spPr>
          <a:xfrm>
            <a:off x="3304903" y="6356350"/>
            <a:ext cx="5590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it-IT"/>
              <a:t>Dott.ssa Arianna PEREZ</a:t>
            </a:r>
            <a:endParaRPr/>
          </a:p>
        </p:txBody>
      </p:sp>
      <p:sp>
        <p:nvSpPr>
          <p:cNvPr id="200" name="Google Shape;200;g2068381c181_0_45"/>
          <p:cNvSpPr txBox="1">
            <a:spLocks noGrp="1"/>
          </p:cNvSpPr>
          <p:nvPr>
            <p:ph type="dt" idx="10"/>
          </p:nvPr>
        </p:nvSpPr>
        <p:spPr>
          <a:xfrm>
            <a:off x="427770" y="6356350"/>
            <a:ext cx="2743200" cy="365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it-IT"/>
              <a:t>07/02/2023</a:t>
            </a:r>
            <a:endParaRPr/>
          </a:p>
        </p:txBody>
      </p:sp>
      <p:sp>
        <p:nvSpPr>
          <p:cNvPr id="201" name="Google Shape;201;g2068381c181_0_45"/>
          <p:cNvSpPr txBox="1">
            <a:spLocks noGrp="1"/>
          </p:cNvSpPr>
          <p:nvPr>
            <p:ph type="sldNum" idx="12"/>
          </p:nvPr>
        </p:nvSpPr>
        <p:spPr>
          <a:xfrm>
            <a:off x="902103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it-IT"/>
              <a:t>15</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2"/>
          <p:cNvSpPr txBox="1">
            <a:spLocks noGrp="1"/>
          </p:cNvSpPr>
          <p:nvPr>
            <p:ph type="ctrTitle"/>
          </p:nvPr>
        </p:nvSpPr>
        <p:spPr>
          <a:xfrm>
            <a:off x="329296" y="819480"/>
            <a:ext cx="9861807" cy="262397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0000FF"/>
              </a:buClr>
              <a:buSzPts val="5400"/>
              <a:buFont typeface="Arial"/>
              <a:buNone/>
            </a:pPr>
            <a:r>
              <a:rPr lang="it-IT" b="1"/>
              <a:t>INTERVENTI</a:t>
            </a:r>
            <a:endParaRPr b="1"/>
          </a:p>
        </p:txBody>
      </p:sp>
      <p:sp>
        <p:nvSpPr>
          <p:cNvPr id="85" name="Google Shape;85;p2"/>
          <p:cNvSpPr txBox="1">
            <a:spLocks noGrp="1"/>
          </p:cNvSpPr>
          <p:nvPr>
            <p:ph type="subTitle" idx="1"/>
          </p:nvPr>
        </p:nvSpPr>
        <p:spPr>
          <a:xfrm>
            <a:off x="476141" y="3094637"/>
            <a:ext cx="11248500" cy="30432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1000"/>
              </a:spcBef>
              <a:spcAft>
                <a:spcPts val="0"/>
              </a:spcAft>
              <a:buClr>
                <a:schemeClr val="dk1"/>
              </a:buClr>
              <a:buSzPts val="1600"/>
              <a:buNone/>
            </a:pPr>
            <a:endParaRPr sz="1600"/>
          </a:p>
          <a:p>
            <a:pPr marL="0" lvl="0" indent="0" algn="just" rtl="0">
              <a:lnSpc>
                <a:spcPct val="90000"/>
              </a:lnSpc>
              <a:spcBef>
                <a:spcPts val="1000"/>
              </a:spcBef>
              <a:spcAft>
                <a:spcPts val="0"/>
              </a:spcAft>
              <a:buClr>
                <a:schemeClr val="dk1"/>
              </a:buClr>
              <a:buSzPts val="1600"/>
              <a:buNone/>
            </a:pPr>
            <a:endParaRPr sz="1600" b="1"/>
          </a:p>
          <a:p>
            <a:pPr marL="457200" lvl="0" indent="-368300" algn="just" rtl="0">
              <a:lnSpc>
                <a:spcPct val="150000"/>
              </a:lnSpc>
              <a:spcBef>
                <a:spcPts val="1000"/>
              </a:spcBef>
              <a:spcAft>
                <a:spcPts val="0"/>
              </a:spcAft>
              <a:buSzPts val="2200"/>
              <a:buChar char="-"/>
            </a:pPr>
            <a:r>
              <a:rPr lang="it-IT" sz="2200" b="1"/>
              <a:t>CREDITI D’IMPOSTA - ENERGIA E GAS</a:t>
            </a:r>
            <a:endParaRPr sz="2200" b="1"/>
          </a:p>
          <a:p>
            <a:pPr marL="457200" lvl="0" indent="-368300" algn="just" rtl="0">
              <a:lnSpc>
                <a:spcPct val="150000"/>
              </a:lnSpc>
              <a:spcBef>
                <a:spcPts val="0"/>
              </a:spcBef>
              <a:spcAft>
                <a:spcPts val="0"/>
              </a:spcAft>
              <a:buSzPts val="2200"/>
              <a:buChar char="-"/>
            </a:pPr>
            <a:r>
              <a:rPr lang="it-IT" sz="2200" b="1"/>
              <a:t>SUPERBONUS</a:t>
            </a:r>
            <a:endParaRPr sz="2200" b="1"/>
          </a:p>
          <a:p>
            <a:pPr marL="457200" lvl="0" indent="-368300" algn="just" rtl="0">
              <a:lnSpc>
                <a:spcPct val="150000"/>
              </a:lnSpc>
              <a:spcBef>
                <a:spcPts val="0"/>
              </a:spcBef>
              <a:spcAft>
                <a:spcPts val="0"/>
              </a:spcAft>
              <a:buSzPts val="2200"/>
              <a:buChar char="-"/>
            </a:pPr>
            <a:r>
              <a:rPr lang="it-IT" sz="2200" b="1"/>
              <a:t>BONUS INVESTIMENTI BENI MATERIALI 4.0</a:t>
            </a:r>
            <a:endParaRPr sz="2200" b="1"/>
          </a:p>
          <a:p>
            <a:pPr marL="457200" lvl="0" indent="-368300" algn="just" rtl="0">
              <a:lnSpc>
                <a:spcPct val="150000"/>
              </a:lnSpc>
              <a:spcBef>
                <a:spcPts val="0"/>
              </a:spcBef>
              <a:spcAft>
                <a:spcPts val="0"/>
              </a:spcAft>
              <a:buSzPts val="2200"/>
              <a:buChar char="-"/>
            </a:pPr>
            <a:r>
              <a:rPr lang="it-IT" sz="2200" b="1"/>
              <a:t>ASSEGNAZIONE BENI AI SOCI</a:t>
            </a:r>
            <a:endParaRPr sz="2200" b="1"/>
          </a:p>
          <a:p>
            <a:pPr marL="0" lvl="0" indent="0" algn="just" rtl="0">
              <a:lnSpc>
                <a:spcPct val="90000"/>
              </a:lnSpc>
              <a:spcBef>
                <a:spcPts val="1000"/>
              </a:spcBef>
              <a:spcAft>
                <a:spcPts val="0"/>
              </a:spcAft>
              <a:buClr>
                <a:schemeClr val="dk1"/>
              </a:buClr>
              <a:buSzPts val="1600"/>
              <a:buNone/>
            </a:pPr>
            <a:endParaRPr sz="1600" b="1"/>
          </a:p>
        </p:txBody>
      </p:sp>
      <p:sp>
        <p:nvSpPr>
          <p:cNvPr id="86" name="Google Shape;86;p2"/>
          <p:cNvSpPr txBox="1">
            <a:spLocks noGrp="1"/>
          </p:cNvSpPr>
          <p:nvPr>
            <p:ph type="ftr" idx="11"/>
          </p:nvPr>
        </p:nvSpPr>
        <p:spPr>
          <a:xfrm>
            <a:off x="3304903" y="6356350"/>
            <a:ext cx="5590903"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it-IT"/>
              <a:t>Dott.ssa Arianna PEREZ</a:t>
            </a:r>
            <a:endParaRPr/>
          </a:p>
        </p:txBody>
      </p:sp>
      <p:sp>
        <p:nvSpPr>
          <p:cNvPr id="87" name="Google Shape;87;p2"/>
          <p:cNvSpPr txBox="1">
            <a:spLocks noGrp="1"/>
          </p:cNvSpPr>
          <p:nvPr>
            <p:ph type="dt" idx="10"/>
          </p:nvPr>
        </p:nvSpPr>
        <p:spPr>
          <a:xfrm>
            <a:off x="427770" y="6356350"/>
            <a:ext cx="27432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it-IT"/>
              <a:t>07/02/2023</a:t>
            </a:r>
            <a:endParaRPr/>
          </a:p>
        </p:txBody>
      </p:sp>
      <p:sp>
        <p:nvSpPr>
          <p:cNvPr id="88" name="Google Shape;88;p2"/>
          <p:cNvSpPr txBox="1">
            <a:spLocks noGrp="1"/>
          </p:cNvSpPr>
          <p:nvPr>
            <p:ph type="sldNum" idx="12"/>
          </p:nvPr>
        </p:nvSpPr>
        <p:spPr>
          <a:xfrm>
            <a:off x="902103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it-IT"/>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g2068381c181_0_0"/>
          <p:cNvSpPr txBox="1">
            <a:spLocks noGrp="1"/>
          </p:cNvSpPr>
          <p:nvPr>
            <p:ph type="ctrTitle"/>
          </p:nvPr>
        </p:nvSpPr>
        <p:spPr>
          <a:xfrm>
            <a:off x="329296" y="819480"/>
            <a:ext cx="9861900" cy="26241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FF"/>
              </a:buClr>
              <a:buSzPts val="5400"/>
              <a:buFont typeface="Arial"/>
              <a:buNone/>
            </a:pPr>
            <a:r>
              <a:rPr lang="it-IT"/>
              <a:t>CREDITI D’IMPOSTA </a:t>
            </a:r>
            <a:br>
              <a:rPr lang="it-IT"/>
            </a:br>
            <a:r>
              <a:rPr lang="it-IT" sz="3200"/>
              <a:t>ENERGIA E GAS</a:t>
            </a:r>
            <a:endParaRPr sz="3200"/>
          </a:p>
        </p:txBody>
      </p:sp>
      <p:sp>
        <p:nvSpPr>
          <p:cNvPr id="94" name="Google Shape;94;g2068381c181_0_0"/>
          <p:cNvSpPr txBox="1">
            <a:spLocks noGrp="1"/>
          </p:cNvSpPr>
          <p:nvPr>
            <p:ph type="subTitle" idx="1"/>
          </p:nvPr>
        </p:nvSpPr>
        <p:spPr>
          <a:xfrm>
            <a:off x="484041" y="3118337"/>
            <a:ext cx="11248500" cy="30432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chemeClr val="dk1"/>
              </a:buClr>
              <a:buSzPts val="1600"/>
              <a:buNone/>
            </a:pPr>
            <a:r>
              <a:rPr lang="it-IT" sz="1600"/>
              <a:t>Al fine di contenere l’aumento del costo di luce e gas in capo alle imprese, l’art. 1, commi da 2 a 9, della c.d. Legge di Bilancio 2023, conferma per il </a:t>
            </a:r>
            <a:r>
              <a:rPr lang="it-IT" sz="1600" b="1" u="sng"/>
              <a:t>primo trimestre 2023</a:t>
            </a:r>
            <a:r>
              <a:rPr lang="it-IT" sz="1600"/>
              <a:t>, i crediti d’imposta per l’acquisto di energia elettrica e gas:</a:t>
            </a:r>
            <a:endParaRPr/>
          </a:p>
          <a:p>
            <a:pPr marL="0" lvl="0" indent="0" algn="just" rtl="0">
              <a:lnSpc>
                <a:spcPct val="90000"/>
              </a:lnSpc>
              <a:spcBef>
                <a:spcPts val="1000"/>
              </a:spcBef>
              <a:spcAft>
                <a:spcPts val="0"/>
              </a:spcAft>
              <a:buClr>
                <a:schemeClr val="dk1"/>
              </a:buClr>
              <a:buSzPts val="1600"/>
              <a:buNone/>
            </a:pPr>
            <a:r>
              <a:rPr lang="it-IT" sz="1600"/>
              <a:t>- alle </a:t>
            </a:r>
            <a:r>
              <a:rPr lang="it-IT" sz="1600" b="1"/>
              <a:t>imprese energivore</a:t>
            </a:r>
            <a:r>
              <a:rPr lang="it-IT" sz="1600"/>
              <a:t> è riconosciuto un credito d’imposta pari al </a:t>
            </a:r>
            <a:r>
              <a:rPr lang="it-IT" sz="1600" b="1"/>
              <a:t>45% delle spese sostenute</a:t>
            </a:r>
            <a:r>
              <a:rPr lang="it-IT" sz="1600"/>
              <a:t> per la componente energetica acquistata ed effettivamente utilizzata nel primo trimestre 2023. Il bonus spetta se i costi per kWh della componente energia elettrica, calcolati sulla base della media del quarto trimestre 2022 ed al netto delle imposte e degli eventuali sussidi, hanno subìto un incremento del costo per kWh superiore al 30% rispetto al medesimo periodo dell’anno 2019, anche tenuto conto di eventuali contratti di fornitura di durata stipulati dall'impresa. </a:t>
            </a:r>
            <a:endParaRPr sz="1600"/>
          </a:p>
          <a:p>
            <a:pPr marL="0" lvl="0" indent="0" algn="just" rtl="0">
              <a:lnSpc>
                <a:spcPct val="90000"/>
              </a:lnSpc>
              <a:spcBef>
                <a:spcPts val="1000"/>
              </a:spcBef>
              <a:spcAft>
                <a:spcPts val="0"/>
              </a:spcAft>
              <a:buClr>
                <a:schemeClr val="dk1"/>
              </a:buClr>
              <a:buSzPts val="1600"/>
              <a:buNone/>
            </a:pPr>
            <a:r>
              <a:rPr lang="it-IT" sz="1600"/>
              <a:t>Il credito d'imposta compete anche in relazione alla spesa per l'energia elettrica prodotta dalle imprese di cui al primo periodo e dalle stesse autoconsumata nel primo trimestre 2023. In tal caso l'incremento del costo per kWh di energia elettrica prodotta e autoconsumata dovrà essere calcolato con riferimento alla variazione del prezzo unitario dei combustibili acquistati ed utilizzati dall'impresa per la produzione della medesima energia elettrica e il credito d'imposta sarà determinato con riguardo al prezzo convenzionale dell'energia elettrica pari alla media, relativa al primo trimestre 2023, del prezzo unico nazionale dell'energia elettrica</a:t>
            </a:r>
            <a:endParaRPr/>
          </a:p>
          <a:p>
            <a:pPr marL="0" lvl="0" indent="0" algn="just" rtl="0">
              <a:lnSpc>
                <a:spcPct val="90000"/>
              </a:lnSpc>
              <a:spcBef>
                <a:spcPts val="1000"/>
              </a:spcBef>
              <a:spcAft>
                <a:spcPts val="0"/>
              </a:spcAft>
              <a:buClr>
                <a:schemeClr val="dk1"/>
              </a:buClr>
              <a:buSzPts val="1600"/>
              <a:buNone/>
            </a:pPr>
            <a:endParaRPr sz="1600"/>
          </a:p>
        </p:txBody>
      </p:sp>
      <p:sp>
        <p:nvSpPr>
          <p:cNvPr id="95" name="Google Shape;95;g2068381c181_0_0"/>
          <p:cNvSpPr txBox="1">
            <a:spLocks noGrp="1"/>
          </p:cNvSpPr>
          <p:nvPr>
            <p:ph type="ftr" idx="11"/>
          </p:nvPr>
        </p:nvSpPr>
        <p:spPr>
          <a:xfrm>
            <a:off x="3304903" y="6356350"/>
            <a:ext cx="5590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it-IT"/>
              <a:t>Dott.ssa Arianna PEREZ</a:t>
            </a:r>
            <a:endParaRPr/>
          </a:p>
        </p:txBody>
      </p:sp>
      <p:sp>
        <p:nvSpPr>
          <p:cNvPr id="96" name="Google Shape;96;g2068381c181_0_0"/>
          <p:cNvSpPr txBox="1">
            <a:spLocks noGrp="1"/>
          </p:cNvSpPr>
          <p:nvPr>
            <p:ph type="dt" idx="10"/>
          </p:nvPr>
        </p:nvSpPr>
        <p:spPr>
          <a:xfrm>
            <a:off x="427770" y="6356350"/>
            <a:ext cx="2743200" cy="365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it-IT"/>
              <a:t>07/02/2023</a:t>
            </a:r>
            <a:endParaRPr/>
          </a:p>
        </p:txBody>
      </p:sp>
      <p:sp>
        <p:nvSpPr>
          <p:cNvPr id="97" name="Google Shape;97;g2068381c181_0_0"/>
          <p:cNvSpPr txBox="1">
            <a:spLocks noGrp="1"/>
          </p:cNvSpPr>
          <p:nvPr>
            <p:ph type="sldNum" idx="12"/>
          </p:nvPr>
        </p:nvSpPr>
        <p:spPr>
          <a:xfrm>
            <a:off x="902103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it-IT"/>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txBox="1">
            <a:spLocks noGrp="1"/>
          </p:cNvSpPr>
          <p:nvPr>
            <p:ph type="ctrTitle"/>
          </p:nvPr>
        </p:nvSpPr>
        <p:spPr>
          <a:xfrm>
            <a:off x="329296" y="819480"/>
            <a:ext cx="9861807" cy="262397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FF"/>
              </a:buClr>
              <a:buSzPts val="5400"/>
              <a:buFont typeface="Arial"/>
              <a:buNone/>
            </a:pPr>
            <a:r>
              <a:rPr lang="it-IT"/>
              <a:t>CREDITI D’IMPOSTA </a:t>
            </a:r>
            <a:br>
              <a:rPr lang="it-IT"/>
            </a:br>
            <a:r>
              <a:rPr lang="it-IT" sz="3200"/>
              <a:t>ENERGIA E GAS</a:t>
            </a:r>
            <a:endParaRPr/>
          </a:p>
        </p:txBody>
      </p:sp>
      <p:sp>
        <p:nvSpPr>
          <p:cNvPr id="103" name="Google Shape;103;p3"/>
          <p:cNvSpPr txBox="1">
            <a:spLocks noGrp="1"/>
          </p:cNvSpPr>
          <p:nvPr>
            <p:ph type="subTitle" idx="1"/>
          </p:nvPr>
        </p:nvSpPr>
        <p:spPr>
          <a:xfrm>
            <a:off x="484041" y="3118337"/>
            <a:ext cx="11248414" cy="3043312"/>
          </a:xfrm>
          <a:prstGeom prst="rect">
            <a:avLst/>
          </a:prstGeom>
          <a:noFill/>
          <a:ln>
            <a:noFill/>
          </a:ln>
        </p:spPr>
        <p:txBody>
          <a:bodyPr spcFirstLastPara="1" wrap="square" lIns="91425" tIns="45700" rIns="91425" bIns="45700" anchor="t" anchorCtr="0">
            <a:noAutofit/>
          </a:bodyPr>
          <a:lstStyle/>
          <a:p>
            <a:pPr marL="0" lvl="0" indent="-101600" algn="just" rtl="0">
              <a:lnSpc>
                <a:spcPct val="90000"/>
              </a:lnSpc>
              <a:spcBef>
                <a:spcPts val="0"/>
              </a:spcBef>
              <a:spcAft>
                <a:spcPts val="0"/>
              </a:spcAft>
              <a:buClr>
                <a:schemeClr val="dk1"/>
              </a:buClr>
              <a:buSzPts val="1600"/>
              <a:buFont typeface="Arial"/>
              <a:buChar char="-"/>
            </a:pPr>
            <a:r>
              <a:rPr lang="it-IT" sz="1600"/>
              <a:t>alle</a:t>
            </a:r>
            <a:r>
              <a:rPr lang="it-IT" sz="1600" b="1"/>
              <a:t> imprese non energivore</a:t>
            </a:r>
            <a:r>
              <a:rPr lang="it-IT" sz="1600"/>
              <a:t>, dotate di contatori di energia elettrica di potenza disponibile pari o superiore a 4,5 kW, è riconosciuto un credito d’imposta pari al </a:t>
            </a:r>
            <a:r>
              <a:rPr lang="it-IT" sz="1600" b="1"/>
              <a:t>35% della spesa sostenuta</a:t>
            </a:r>
            <a:r>
              <a:rPr lang="it-IT" sz="1600"/>
              <a:t> per l'acquisto della componente energetica, effettivamente utilizzata nel primo trimestre dell’anno 2023, comprovato mediante le relative fatture d'acquisto. Il bonus spetta se il prezzo della componente energetica acquistata, calcolato sulla base della media riferita al quarto trimestre 2022, al netto delle imposte e degli eventuali sussidi, ha subito un incremento del costo per kWh superiore al 30% del corrispondente prezzo medio;</a:t>
            </a:r>
            <a:endParaRPr/>
          </a:p>
          <a:p>
            <a:pPr marL="0" lvl="0" indent="-101600" algn="just" rtl="0">
              <a:lnSpc>
                <a:spcPct val="90000"/>
              </a:lnSpc>
              <a:spcBef>
                <a:spcPts val="1000"/>
              </a:spcBef>
              <a:spcAft>
                <a:spcPts val="0"/>
              </a:spcAft>
              <a:buClr>
                <a:schemeClr val="dk1"/>
              </a:buClr>
              <a:buSzPts val="1600"/>
              <a:buFont typeface="Arial"/>
              <a:buChar char="-"/>
            </a:pPr>
            <a:r>
              <a:rPr lang="it-IT" sz="1600"/>
              <a:t> alle </a:t>
            </a:r>
            <a:r>
              <a:rPr lang="it-IT" sz="1600" b="1"/>
              <a:t>imprese gasivore e non gasivore</a:t>
            </a:r>
            <a:r>
              <a:rPr lang="it-IT" sz="1600"/>
              <a:t> è riconosciuto un credito d’imposta pari al </a:t>
            </a:r>
            <a:r>
              <a:rPr lang="it-IT" sz="1600" b="1"/>
              <a:t>45% della spesa sostenuta</a:t>
            </a:r>
            <a:r>
              <a:rPr lang="it-IT" sz="1600"/>
              <a:t> per l'acquisto del gas, consumato nel primo trimestre solare del 2023, per usi energetici diversi dagli usi termoelettrici. Il bonus spetta se il prezzo medio di riferimento del gas relativo al quarto trimestre 2022, sulla base dei dati del Mercato infragiornaliero (MI-GAS) pubblicati dal Gestore dei mercati energetici (GME), è aumentato più del 30% rispetto al prezzo medio riferito al medesimo trimestre dell'anno 2019 o riferito al medesimo trimestre dell'anno 2019;</a:t>
            </a:r>
            <a:endParaRPr sz="1600"/>
          </a:p>
        </p:txBody>
      </p:sp>
      <p:sp>
        <p:nvSpPr>
          <p:cNvPr id="104" name="Google Shape;104;p3"/>
          <p:cNvSpPr txBox="1">
            <a:spLocks noGrp="1"/>
          </p:cNvSpPr>
          <p:nvPr>
            <p:ph type="ftr" idx="11"/>
          </p:nvPr>
        </p:nvSpPr>
        <p:spPr>
          <a:xfrm>
            <a:off x="3304903" y="6356350"/>
            <a:ext cx="5590903"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it-IT"/>
              <a:t>Dott.ssa Arianna PEREZ</a:t>
            </a:r>
            <a:endParaRPr/>
          </a:p>
        </p:txBody>
      </p:sp>
      <p:sp>
        <p:nvSpPr>
          <p:cNvPr id="105" name="Google Shape;105;p3"/>
          <p:cNvSpPr txBox="1">
            <a:spLocks noGrp="1"/>
          </p:cNvSpPr>
          <p:nvPr>
            <p:ph type="dt" idx="10"/>
          </p:nvPr>
        </p:nvSpPr>
        <p:spPr>
          <a:xfrm>
            <a:off x="427770" y="6356350"/>
            <a:ext cx="27432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it-IT"/>
              <a:t>07/02/2023</a:t>
            </a:r>
            <a:endParaRPr/>
          </a:p>
        </p:txBody>
      </p:sp>
      <p:sp>
        <p:nvSpPr>
          <p:cNvPr id="106" name="Google Shape;106;p3"/>
          <p:cNvSpPr txBox="1">
            <a:spLocks noGrp="1"/>
          </p:cNvSpPr>
          <p:nvPr>
            <p:ph type="sldNum" idx="12"/>
          </p:nvPr>
        </p:nvSpPr>
        <p:spPr>
          <a:xfrm>
            <a:off x="902103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it-IT"/>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4"/>
          <p:cNvSpPr txBox="1">
            <a:spLocks noGrp="1"/>
          </p:cNvSpPr>
          <p:nvPr>
            <p:ph type="ctrTitle"/>
          </p:nvPr>
        </p:nvSpPr>
        <p:spPr>
          <a:xfrm>
            <a:off x="329296" y="819480"/>
            <a:ext cx="9861807" cy="262397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FF"/>
              </a:buClr>
              <a:buSzPts val="5400"/>
              <a:buFont typeface="Arial"/>
              <a:buNone/>
            </a:pPr>
            <a:r>
              <a:rPr lang="it-IT"/>
              <a:t>CREDITI D’IMPOSTA </a:t>
            </a:r>
            <a:br>
              <a:rPr lang="it-IT"/>
            </a:br>
            <a:r>
              <a:rPr lang="it-IT" sz="3200"/>
              <a:t>ENERGIA E GAS</a:t>
            </a:r>
            <a:endParaRPr/>
          </a:p>
        </p:txBody>
      </p:sp>
      <p:sp>
        <p:nvSpPr>
          <p:cNvPr id="112" name="Google Shape;112;p4"/>
          <p:cNvSpPr txBox="1">
            <a:spLocks noGrp="1"/>
          </p:cNvSpPr>
          <p:nvPr>
            <p:ph type="subTitle" idx="1"/>
          </p:nvPr>
        </p:nvSpPr>
        <p:spPr>
          <a:xfrm>
            <a:off x="484041" y="3118337"/>
            <a:ext cx="11248414" cy="304331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000"/>
              <a:buNone/>
            </a:pPr>
            <a:endParaRPr sz="2000" b="1">
              <a:solidFill>
                <a:srgbClr val="FF0000"/>
              </a:solidFill>
            </a:endParaRPr>
          </a:p>
          <a:p>
            <a:pPr marL="0" lvl="0" indent="0" algn="ctr" rtl="0">
              <a:lnSpc>
                <a:spcPct val="90000"/>
              </a:lnSpc>
              <a:spcBef>
                <a:spcPts val="1000"/>
              </a:spcBef>
              <a:spcAft>
                <a:spcPts val="0"/>
              </a:spcAft>
              <a:buClr>
                <a:srgbClr val="FF0000"/>
              </a:buClr>
              <a:buSzPts val="2000"/>
              <a:buNone/>
            </a:pPr>
            <a:r>
              <a:rPr lang="it-IT" sz="2300" b="1">
                <a:solidFill>
                  <a:srgbClr val="FF0000"/>
                </a:solidFill>
              </a:rPr>
              <a:t>IMPORTANTE </a:t>
            </a:r>
            <a:endParaRPr sz="2700"/>
          </a:p>
          <a:p>
            <a:pPr marL="0" lvl="0" indent="0" algn="just" rtl="0">
              <a:lnSpc>
                <a:spcPct val="90000"/>
              </a:lnSpc>
              <a:spcBef>
                <a:spcPts val="1000"/>
              </a:spcBef>
              <a:spcAft>
                <a:spcPts val="0"/>
              </a:spcAft>
              <a:buClr>
                <a:schemeClr val="dk1"/>
              </a:buClr>
              <a:buSzPts val="1600"/>
              <a:buNone/>
            </a:pPr>
            <a:r>
              <a:rPr lang="it-IT" sz="1600"/>
              <a:t>Per le imprese non energivore e non gasivore, qualora l'impresa destinataria del contributo si rifornisca, nel quarto trimestre del 2022 e nel primo trimestre del 2023, di energia elettrica o di gas naturale dallo </a:t>
            </a:r>
            <a:r>
              <a:rPr lang="it-IT" sz="1600" b="1"/>
              <a:t>stesso venditore</a:t>
            </a:r>
            <a:r>
              <a:rPr lang="it-IT" sz="1600"/>
              <a:t> da cui si riforniva nel quarto trimestre dell'anno 2019, il venditore, entro 60 giorni dalla scadenza del periodo per il quale spetta il credito d'imposta, dovrà inviare al proprio cliente, su sua richiesta, una comunicazione nella quale sono riportati il calcolo dell'incremento di costo della componente energetica e l'ammontare del credito d'imposta spettante per il primo trimestre 2023. </a:t>
            </a:r>
            <a:endParaRPr sz="1600"/>
          </a:p>
        </p:txBody>
      </p:sp>
      <p:sp>
        <p:nvSpPr>
          <p:cNvPr id="113" name="Google Shape;113;p4"/>
          <p:cNvSpPr txBox="1">
            <a:spLocks noGrp="1"/>
          </p:cNvSpPr>
          <p:nvPr>
            <p:ph type="ftr" idx="11"/>
          </p:nvPr>
        </p:nvSpPr>
        <p:spPr>
          <a:xfrm>
            <a:off x="3304903" y="6356350"/>
            <a:ext cx="5590903"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it-IT"/>
              <a:t>Dott.ssa Arianna PEREZ</a:t>
            </a:r>
            <a:endParaRPr/>
          </a:p>
        </p:txBody>
      </p:sp>
      <p:sp>
        <p:nvSpPr>
          <p:cNvPr id="114" name="Google Shape;114;p4"/>
          <p:cNvSpPr txBox="1">
            <a:spLocks noGrp="1"/>
          </p:cNvSpPr>
          <p:nvPr>
            <p:ph type="dt" idx="10"/>
          </p:nvPr>
        </p:nvSpPr>
        <p:spPr>
          <a:xfrm>
            <a:off x="427770" y="6356350"/>
            <a:ext cx="27432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it-IT"/>
              <a:t>07/02/2023</a:t>
            </a:r>
            <a:endParaRPr/>
          </a:p>
        </p:txBody>
      </p:sp>
      <p:sp>
        <p:nvSpPr>
          <p:cNvPr id="115" name="Google Shape;115;p4"/>
          <p:cNvSpPr txBox="1">
            <a:spLocks noGrp="1"/>
          </p:cNvSpPr>
          <p:nvPr>
            <p:ph type="sldNum" idx="12"/>
          </p:nvPr>
        </p:nvSpPr>
        <p:spPr>
          <a:xfrm>
            <a:off x="902103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it-IT"/>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5"/>
          <p:cNvSpPr txBox="1">
            <a:spLocks noGrp="1"/>
          </p:cNvSpPr>
          <p:nvPr>
            <p:ph type="ctrTitle"/>
          </p:nvPr>
        </p:nvSpPr>
        <p:spPr>
          <a:xfrm>
            <a:off x="329296" y="819480"/>
            <a:ext cx="9861807" cy="262397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FF"/>
              </a:buClr>
              <a:buSzPts val="5400"/>
              <a:buFont typeface="Arial"/>
              <a:buNone/>
            </a:pPr>
            <a:r>
              <a:rPr lang="it-IT"/>
              <a:t>CREDITI D’IMPOSTA </a:t>
            </a:r>
            <a:br>
              <a:rPr lang="it-IT"/>
            </a:br>
            <a:r>
              <a:rPr lang="it-IT" sz="3200"/>
              <a:t>ENERGIA E GAS</a:t>
            </a:r>
            <a:endParaRPr/>
          </a:p>
        </p:txBody>
      </p:sp>
      <p:sp>
        <p:nvSpPr>
          <p:cNvPr id="121" name="Google Shape;121;p5"/>
          <p:cNvSpPr txBox="1">
            <a:spLocks noGrp="1"/>
          </p:cNvSpPr>
          <p:nvPr>
            <p:ph type="subTitle" idx="1"/>
          </p:nvPr>
        </p:nvSpPr>
        <p:spPr>
          <a:xfrm>
            <a:off x="484041" y="3118337"/>
            <a:ext cx="11248414" cy="304331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r>
              <a:rPr lang="it-IT" sz="1600"/>
              <a:t>Tutti i predetti crediti di imposta:</a:t>
            </a:r>
            <a:endParaRPr/>
          </a:p>
          <a:p>
            <a:pPr marL="0" lvl="0" indent="0" algn="just" rtl="0">
              <a:lnSpc>
                <a:spcPct val="90000"/>
              </a:lnSpc>
              <a:spcBef>
                <a:spcPts val="1000"/>
              </a:spcBef>
              <a:spcAft>
                <a:spcPts val="0"/>
              </a:spcAft>
              <a:buClr>
                <a:schemeClr val="dk1"/>
              </a:buClr>
              <a:buSzPts val="1600"/>
              <a:buNone/>
            </a:pPr>
            <a:r>
              <a:rPr lang="it-IT" sz="1600"/>
              <a:t>- sono utilizzabili in </a:t>
            </a:r>
            <a:r>
              <a:rPr lang="it-IT" sz="1600" b="1"/>
              <a:t>compensazione tramite modello F24 </a:t>
            </a:r>
            <a:r>
              <a:rPr lang="it-IT" sz="1600"/>
              <a:t>(senza applicazione dei limiti di cui all'art. 1, comma 53, legge n. 244/2007, e di cui all'art. 34, legge n. 388/2000 - </a:t>
            </a:r>
            <a:r>
              <a:rPr lang="it-IT" sz="1600" b="1" u="sng"/>
              <a:t>entro il 31 dicembre 2023</a:t>
            </a:r>
            <a:r>
              <a:rPr lang="it-IT" sz="1600"/>
              <a:t>;</a:t>
            </a:r>
            <a:endParaRPr/>
          </a:p>
          <a:p>
            <a:pPr marL="0" lvl="0" indent="0" algn="just" rtl="0">
              <a:lnSpc>
                <a:spcPct val="90000"/>
              </a:lnSpc>
              <a:spcBef>
                <a:spcPts val="1000"/>
              </a:spcBef>
              <a:spcAft>
                <a:spcPts val="0"/>
              </a:spcAft>
              <a:buClr>
                <a:schemeClr val="dk1"/>
              </a:buClr>
              <a:buSzPts val="1600"/>
              <a:buNone/>
            </a:pPr>
            <a:r>
              <a:rPr lang="it-IT" sz="1600"/>
              <a:t>- oppure possono essere </a:t>
            </a:r>
            <a:r>
              <a:rPr lang="it-IT" sz="1600" b="1"/>
              <a:t>ceduti</a:t>
            </a:r>
            <a:r>
              <a:rPr lang="it-IT" sz="1600"/>
              <a:t>, solo </a:t>
            </a:r>
            <a:r>
              <a:rPr lang="it-IT" sz="1600" b="1"/>
              <a:t>per intero</a:t>
            </a:r>
            <a:r>
              <a:rPr lang="it-IT" sz="1600"/>
              <a:t>, dalle imprese beneficiarie ad altri soggetti, con possibilità, per questi ultimi, di due ulteriori cessioni, purché effettuate a favore di operatori “qualificati” (banche e intermediari finanziari, società appartenenti a un gruppo bancario, imprese di assicurazione autorizzate a esercitare l’attività in Italia). </a:t>
            </a:r>
            <a:endParaRPr sz="1600"/>
          </a:p>
          <a:p>
            <a:pPr marL="0" lvl="0" indent="0" algn="just" rtl="0">
              <a:lnSpc>
                <a:spcPct val="90000"/>
              </a:lnSpc>
              <a:spcBef>
                <a:spcPts val="1000"/>
              </a:spcBef>
              <a:spcAft>
                <a:spcPts val="0"/>
              </a:spcAft>
              <a:buClr>
                <a:schemeClr val="dk1"/>
              </a:buClr>
              <a:buSzPts val="1600"/>
              <a:buNone/>
            </a:pPr>
            <a:r>
              <a:rPr lang="it-IT" sz="1600"/>
              <a:t>In caso di cessione del credito, l’impresa beneficiaria dovrà richiedere, ai soggetti abilitati, il </a:t>
            </a:r>
            <a:r>
              <a:rPr lang="it-IT" sz="1600" b="1"/>
              <a:t>visto di conformità dei dati relativi alla documentazione che attesta la sussistenza dei presupposti di accesso all’agevolazione</a:t>
            </a:r>
            <a:r>
              <a:rPr lang="it-IT" sz="1600"/>
              <a:t>. I crediti d'imposta saranno fruibili dal cessionario con le stesse modalità con le quali sarebbero stati utilizzati dal soggetto cedente e comunque entro la medesima data del 31 dicembre 2023.</a:t>
            </a:r>
            <a:endParaRPr/>
          </a:p>
          <a:p>
            <a:pPr marL="0" lvl="0" indent="0" algn="just" rtl="0">
              <a:lnSpc>
                <a:spcPct val="90000"/>
              </a:lnSpc>
              <a:spcBef>
                <a:spcPts val="1000"/>
              </a:spcBef>
              <a:spcAft>
                <a:spcPts val="0"/>
              </a:spcAft>
              <a:buClr>
                <a:schemeClr val="dk1"/>
              </a:buClr>
              <a:buSzPts val="1600"/>
              <a:buFont typeface="Arial"/>
              <a:buNone/>
            </a:pPr>
            <a:endParaRPr sz="1600"/>
          </a:p>
        </p:txBody>
      </p:sp>
      <p:sp>
        <p:nvSpPr>
          <p:cNvPr id="122" name="Google Shape;122;p5"/>
          <p:cNvSpPr txBox="1">
            <a:spLocks noGrp="1"/>
          </p:cNvSpPr>
          <p:nvPr>
            <p:ph type="ftr" idx="11"/>
          </p:nvPr>
        </p:nvSpPr>
        <p:spPr>
          <a:xfrm>
            <a:off x="3304903" y="6356350"/>
            <a:ext cx="5590903"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it-IT"/>
              <a:t>Dott.ssa Arianna PEREZ</a:t>
            </a:r>
            <a:endParaRPr/>
          </a:p>
        </p:txBody>
      </p:sp>
      <p:sp>
        <p:nvSpPr>
          <p:cNvPr id="123" name="Google Shape;123;p5"/>
          <p:cNvSpPr txBox="1">
            <a:spLocks noGrp="1"/>
          </p:cNvSpPr>
          <p:nvPr>
            <p:ph type="dt" idx="10"/>
          </p:nvPr>
        </p:nvSpPr>
        <p:spPr>
          <a:xfrm>
            <a:off x="427770" y="6356350"/>
            <a:ext cx="27432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it-IT"/>
              <a:t>07/02/2023</a:t>
            </a:r>
            <a:endParaRPr/>
          </a:p>
        </p:txBody>
      </p:sp>
      <p:sp>
        <p:nvSpPr>
          <p:cNvPr id="124" name="Google Shape;124;p5"/>
          <p:cNvSpPr txBox="1">
            <a:spLocks noGrp="1"/>
          </p:cNvSpPr>
          <p:nvPr>
            <p:ph type="sldNum" idx="12"/>
          </p:nvPr>
        </p:nvSpPr>
        <p:spPr>
          <a:xfrm>
            <a:off x="902103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it-IT"/>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6"/>
          <p:cNvSpPr txBox="1">
            <a:spLocks noGrp="1"/>
          </p:cNvSpPr>
          <p:nvPr>
            <p:ph type="ctrTitle"/>
          </p:nvPr>
        </p:nvSpPr>
        <p:spPr>
          <a:xfrm>
            <a:off x="329296" y="819480"/>
            <a:ext cx="9861807" cy="262397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FF"/>
              </a:buClr>
              <a:buSzPts val="5400"/>
              <a:buFont typeface="Arial"/>
              <a:buNone/>
            </a:pPr>
            <a:r>
              <a:rPr lang="it-IT"/>
              <a:t>CREDITI D’IMPOSTA </a:t>
            </a:r>
            <a:br>
              <a:rPr lang="it-IT"/>
            </a:br>
            <a:r>
              <a:rPr lang="it-IT" sz="3200"/>
              <a:t>ENERGIA E GAS</a:t>
            </a:r>
            <a:endParaRPr/>
          </a:p>
        </p:txBody>
      </p:sp>
      <p:sp>
        <p:nvSpPr>
          <p:cNvPr id="130" name="Google Shape;130;p6"/>
          <p:cNvSpPr txBox="1">
            <a:spLocks noGrp="1"/>
          </p:cNvSpPr>
          <p:nvPr>
            <p:ph type="subTitle" idx="1"/>
          </p:nvPr>
        </p:nvSpPr>
        <p:spPr>
          <a:xfrm>
            <a:off x="484041" y="3118337"/>
            <a:ext cx="11248414" cy="304331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FF0000"/>
              </a:buClr>
              <a:buSzPts val="1600"/>
              <a:buNone/>
            </a:pPr>
            <a:r>
              <a:rPr lang="it-IT" sz="1600" b="1">
                <a:solidFill>
                  <a:srgbClr val="FF0000"/>
                </a:solidFill>
              </a:rPr>
              <a:t>IRRILEVANZA FISCALE</a:t>
            </a:r>
            <a:endParaRPr/>
          </a:p>
          <a:p>
            <a:pPr marL="0" lvl="0" indent="0" algn="just" rtl="0">
              <a:lnSpc>
                <a:spcPct val="90000"/>
              </a:lnSpc>
              <a:spcBef>
                <a:spcPts val="1000"/>
              </a:spcBef>
              <a:spcAft>
                <a:spcPts val="0"/>
              </a:spcAft>
              <a:buClr>
                <a:schemeClr val="dk1"/>
              </a:buClr>
              <a:buSzPts val="1600"/>
              <a:buNone/>
            </a:pPr>
            <a:r>
              <a:rPr lang="it-IT" sz="1600"/>
              <a:t>I crediti d’imposta:</a:t>
            </a:r>
            <a:endParaRPr/>
          </a:p>
          <a:p>
            <a:pPr marL="0" lvl="0" indent="-101600" algn="just" rtl="0">
              <a:lnSpc>
                <a:spcPct val="90000"/>
              </a:lnSpc>
              <a:spcBef>
                <a:spcPts val="1000"/>
              </a:spcBef>
              <a:spcAft>
                <a:spcPts val="0"/>
              </a:spcAft>
              <a:buClr>
                <a:schemeClr val="dk1"/>
              </a:buClr>
              <a:buSzPts val="1600"/>
              <a:buFont typeface="Arial"/>
              <a:buChar char="-"/>
            </a:pPr>
            <a:r>
              <a:rPr lang="it-IT" sz="1600"/>
              <a:t> non concorrono alla formazione del reddito d’impresa né alla base imponibile IRAP;</a:t>
            </a:r>
            <a:endParaRPr/>
          </a:p>
          <a:p>
            <a:pPr marL="0" lvl="0" indent="-101600" algn="just" rtl="0">
              <a:lnSpc>
                <a:spcPct val="90000"/>
              </a:lnSpc>
              <a:spcBef>
                <a:spcPts val="1000"/>
              </a:spcBef>
              <a:spcAft>
                <a:spcPts val="0"/>
              </a:spcAft>
              <a:buClr>
                <a:schemeClr val="dk1"/>
              </a:buClr>
              <a:buSzPts val="1600"/>
              <a:buFont typeface="Arial"/>
              <a:buChar char="-"/>
            </a:pPr>
            <a:r>
              <a:rPr lang="it-IT" sz="1600"/>
              <a:t> non rilevano ai fini del rapporto di cui all’art. 61 e 109, comma 5, TUIR </a:t>
            </a:r>
            <a:endParaRPr/>
          </a:p>
          <a:p>
            <a:pPr marL="0" lvl="0" indent="0" algn="just" rtl="0">
              <a:lnSpc>
                <a:spcPct val="90000"/>
              </a:lnSpc>
              <a:spcBef>
                <a:spcPts val="1000"/>
              </a:spcBef>
              <a:spcAft>
                <a:spcPts val="0"/>
              </a:spcAft>
              <a:buClr>
                <a:schemeClr val="dk1"/>
              </a:buClr>
              <a:buSzPts val="1600"/>
              <a:buFont typeface="Arial"/>
              <a:buNone/>
            </a:pPr>
            <a:endParaRPr sz="1600"/>
          </a:p>
          <a:p>
            <a:pPr marL="0" lvl="0" indent="0" algn="ctr" rtl="0">
              <a:lnSpc>
                <a:spcPct val="90000"/>
              </a:lnSpc>
              <a:spcBef>
                <a:spcPts val="1000"/>
              </a:spcBef>
              <a:spcAft>
                <a:spcPts val="0"/>
              </a:spcAft>
              <a:buClr>
                <a:srgbClr val="FF0000"/>
              </a:buClr>
              <a:buSzPts val="1600"/>
              <a:buNone/>
            </a:pPr>
            <a:r>
              <a:rPr lang="it-IT" sz="1600" b="1">
                <a:solidFill>
                  <a:srgbClr val="FF0000"/>
                </a:solidFill>
              </a:rPr>
              <a:t>CUMULABITITA’ CON ALTRE AGEVOLAZIONI</a:t>
            </a:r>
            <a:endParaRPr/>
          </a:p>
          <a:p>
            <a:pPr marL="0" lvl="0" indent="0" algn="just" rtl="0">
              <a:lnSpc>
                <a:spcPct val="90000"/>
              </a:lnSpc>
              <a:spcBef>
                <a:spcPts val="1000"/>
              </a:spcBef>
              <a:spcAft>
                <a:spcPts val="0"/>
              </a:spcAft>
              <a:buClr>
                <a:schemeClr val="dk1"/>
              </a:buClr>
              <a:buSzPts val="1600"/>
              <a:buNone/>
            </a:pPr>
            <a:r>
              <a:rPr lang="it-IT" sz="1600"/>
              <a:t>I crediti d’imposta sono cumulabili con altre agevolazioni che abbiano ad oggetto i medesimi costi, a condizione che tale cumulo non porti al superamento del costo sostenuto.</a:t>
            </a:r>
            <a:endParaRPr sz="1600"/>
          </a:p>
        </p:txBody>
      </p:sp>
      <p:sp>
        <p:nvSpPr>
          <p:cNvPr id="131" name="Google Shape;131;p6"/>
          <p:cNvSpPr txBox="1">
            <a:spLocks noGrp="1"/>
          </p:cNvSpPr>
          <p:nvPr>
            <p:ph type="ftr" idx="11"/>
          </p:nvPr>
        </p:nvSpPr>
        <p:spPr>
          <a:xfrm>
            <a:off x="3304903" y="6356350"/>
            <a:ext cx="5590903"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it-IT"/>
              <a:t>Dott.ssa Arianna PEREZ</a:t>
            </a:r>
            <a:endParaRPr/>
          </a:p>
        </p:txBody>
      </p:sp>
      <p:sp>
        <p:nvSpPr>
          <p:cNvPr id="132" name="Google Shape;132;p6"/>
          <p:cNvSpPr txBox="1">
            <a:spLocks noGrp="1"/>
          </p:cNvSpPr>
          <p:nvPr>
            <p:ph type="dt" idx="10"/>
          </p:nvPr>
        </p:nvSpPr>
        <p:spPr>
          <a:xfrm>
            <a:off x="427770" y="6356350"/>
            <a:ext cx="27432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it-IT"/>
              <a:t>07/02/2023</a:t>
            </a:r>
            <a:endParaRPr/>
          </a:p>
        </p:txBody>
      </p:sp>
      <p:sp>
        <p:nvSpPr>
          <p:cNvPr id="133" name="Google Shape;133;p6"/>
          <p:cNvSpPr txBox="1">
            <a:spLocks noGrp="1"/>
          </p:cNvSpPr>
          <p:nvPr>
            <p:ph type="sldNum" idx="12"/>
          </p:nvPr>
        </p:nvSpPr>
        <p:spPr>
          <a:xfrm>
            <a:off x="902103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it-IT"/>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ctrTitle"/>
          </p:nvPr>
        </p:nvSpPr>
        <p:spPr>
          <a:xfrm>
            <a:off x="329296" y="481848"/>
            <a:ext cx="9861807" cy="262397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FF"/>
              </a:buClr>
              <a:buSzPts val="5400"/>
              <a:buFont typeface="Arial"/>
              <a:buNone/>
            </a:pPr>
            <a:r>
              <a:rPr lang="it-IT"/>
              <a:t>SUPERBONUS</a:t>
            </a:r>
            <a:endParaRPr/>
          </a:p>
        </p:txBody>
      </p:sp>
      <p:sp>
        <p:nvSpPr>
          <p:cNvPr id="139" name="Google Shape;139;p7"/>
          <p:cNvSpPr txBox="1">
            <a:spLocks noGrp="1"/>
          </p:cNvSpPr>
          <p:nvPr>
            <p:ph type="subTitle" idx="1"/>
          </p:nvPr>
        </p:nvSpPr>
        <p:spPr>
          <a:xfrm>
            <a:off x="484050" y="2344600"/>
            <a:ext cx="11248500" cy="34473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1000"/>
              </a:spcBef>
              <a:spcAft>
                <a:spcPts val="0"/>
              </a:spcAft>
              <a:buClr>
                <a:schemeClr val="dk1"/>
              </a:buClr>
              <a:buSzPts val="1600"/>
              <a:buNone/>
            </a:pPr>
            <a:r>
              <a:rPr lang="it-IT" sz="1600" b="1"/>
              <a:t>Legge Finanziaria 2023, art. 1 - comma 894</a:t>
            </a:r>
            <a:endParaRPr sz="1600" b="1"/>
          </a:p>
          <a:p>
            <a:pPr marL="0" lvl="0" indent="0" algn="just" rtl="0">
              <a:lnSpc>
                <a:spcPct val="90000"/>
              </a:lnSpc>
              <a:spcBef>
                <a:spcPts val="1000"/>
              </a:spcBef>
              <a:spcAft>
                <a:spcPts val="0"/>
              </a:spcAft>
              <a:buClr>
                <a:schemeClr val="dk1"/>
              </a:buClr>
              <a:buSzPts val="1600"/>
              <a:buNone/>
            </a:pPr>
            <a:r>
              <a:rPr lang="it-IT" sz="1600"/>
              <a:t>Si avrà ancora diritto a mantenere l’aliquota al 110% in caso di:</a:t>
            </a:r>
            <a:endParaRPr/>
          </a:p>
          <a:p>
            <a:pPr marL="0" lvl="0" indent="0" algn="just" rtl="0">
              <a:lnSpc>
                <a:spcPct val="90000"/>
              </a:lnSpc>
              <a:spcBef>
                <a:spcPts val="1000"/>
              </a:spcBef>
              <a:spcAft>
                <a:spcPts val="0"/>
              </a:spcAft>
              <a:buClr>
                <a:schemeClr val="dk1"/>
              </a:buClr>
              <a:buSzPts val="1600"/>
              <a:buNone/>
            </a:pPr>
            <a:r>
              <a:rPr lang="it-IT" sz="1600"/>
              <a:t>- interventi effettuati dai proprietari, o comproprietari di immobili con fino a quattro appartamenti per i quali alla data del 25 novembre, risulta presentata la CILAS;</a:t>
            </a:r>
            <a:endParaRPr/>
          </a:p>
          <a:p>
            <a:pPr marL="0" lvl="0" indent="0" algn="just" rtl="0">
              <a:lnSpc>
                <a:spcPct val="90000"/>
              </a:lnSpc>
              <a:spcBef>
                <a:spcPts val="1000"/>
              </a:spcBef>
              <a:spcAft>
                <a:spcPts val="0"/>
              </a:spcAft>
              <a:buClr>
                <a:schemeClr val="dk1"/>
              </a:buClr>
              <a:buSzPts val="1600"/>
              <a:buNone/>
            </a:pPr>
            <a:r>
              <a:rPr lang="it-IT" sz="1600"/>
              <a:t>- interventi effettuati dai condomini per i quali la delibera assembleare che ha approvato l'esecuzione dei lavori risulta adottata entro il 24 novembre e la CILAS presentata entro il 25;</a:t>
            </a:r>
            <a:endParaRPr/>
          </a:p>
          <a:p>
            <a:pPr marL="0" lvl="0" indent="0" algn="just" rtl="0">
              <a:lnSpc>
                <a:spcPct val="90000"/>
              </a:lnSpc>
              <a:spcBef>
                <a:spcPts val="1000"/>
              </a:spcBef>
              <a:spcAft>
                <a:spcPts val="0"/>
              </a:spcAft>
              <a:buClr>
                <a:schemeClr val="dk1"/>
              </a:buClr>
              <a:buSzPts val="1600"/>
              <a:buNone/>
            </a:pPr>
            <a:r>
              <a:rPr lang="it-IT" sz="1600"/>
              <a:t>- interventi effettuati dai condomini per i quali la delibera assembleare che ha approvato l'esecuzione dei lavori risulta adottata entro il 18 novembre e la CILAS presentata entro il 31 dicembre;</a:t>
            </a:r>
            <a:endParaRPr/>
          </a:p>
          <a:p>
            <a:pPr marL="0" lvl="0" indent="0" algn="l" rtl="0">
              <a:lnSpc>
                <a:spcPct val="100000"/>
              </a:lnSpc>
              <a:spcBef>
                <a:spcPts val="1000"/>
              </a:spcBef>
              <a:spcAft>
                <a:spcPts val="0"/>
              </a:spcAft>
              <a:buClr>
                <a:schemeClr val="dk1"/>
              </a:buClr>
              <a:buSzPts val="1600"/>
              <a:buNone/>
            </a:pPr>
            <a:r>
              <a:rPr lang="it-IT" sz="1600"/>
              <a:t>- interventi comportanti la demolizione e la ricostruzione degli edifici per i quali al 31 dicembre 2022 risulta presentata la domanda per l'acquisizione del titolo abilitativo.</a:t>
            </a:r>
            <a:endParaRPr/>
          </a:p>
          <a:p>
            <a:pPr marL="0" lvl="0" indent="0" algn="l" rtl="0">
              <a:lnSpc>
                <a:spcPct val="100000"/>
              </a:lnSpc>
              <a:spcBef>
                <a:spcPts val="1000"/>
              </a:spcBef>
              <a:spcAft>
                <a:spcPts val="0"/>
              </a:spcAft>
              <a:buClr>
                <a:schemeClr val="dk1"/>
              </a:buClr>
              <a:buSzPts val="1600"/>
              <a:buNone/>
            </a:pPr>
            <a:r>
              <a:rPr lang="it-IT" sz="1600"/>
              <a:t>Per gli interventi condominiali introdotto l’obbligo per l’amministratore, o del condomino rappresentate per i mini condomini, di autocertificare la data della libera dell’assemblea.</a:t>
            </a:r>
            <a:endParaRPr/>
          </a:p>
        </p:txBody>
      </p:sp>
      <p:sp>
        <p:nvSpPr>
          <p:cNvPr id="140" name="Google Shape;140;p7"/>
          <p:cNvSpPr txBox="1">
            <a:spLocks noGrp="1"/>
          </p:cNvSpPr>
          <p:nvPr>
            <p:ph type="ftr" idx="11"/>
          </p:nvPr>
        </p:nvSpPr>
        <p:spPr>
          <a:xfrm>
            <a:off x="3304903" y="6356350"/>
            <a:ext cx="5590903"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it-IT"/>
              <a:t>Dott.ssa Arianna PEREZ</a:t>
            </a:r>
            <a:endParaRPr/>
          </a:p>
        </p:txBody>
      </p:sp>
      <p:sp>
        <p:nvSpPr>
          <p:cNvPr id="141" name="Google Shape;141;p7"/>
          <p:cNvSpPr txBox="1">
            <a:spLocks noGrp="1"/>
          </p:cNvSpPr>
          <p:nvPr>
            <p:ph type="dt" idx="10"/>
          </p:nvPr>
        </p:nvSpPr>
        <p:spPr>
          <a:xfrm>
            <a:off x="427770" y="6356350"/>
            <a:ext cx="27432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it-IT"/>
              <a:t>07/02/2023</a:t>
            </a:r>
            <a:endParaRPr/>
          </a:p>
        </p:txBody>
      </p:sp>
      <p:sp>
        <p:nvSpPr>
          <p:cNvPr id="142" name="Google Shape;142;p7"/>
          <p:cNvSpPr txBox="1">
            <a:spLocks noGrp="1"/>
          </p:cNvSpPr>
          <p:nvPr>
            <p:ph type="sldNum" idx="12"/>
          </p:nvPr>
        </p:nvSpPr>
        <p:spPr>
          <a:xfrm>
            <a:off x="902103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it-IT"/>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068381c181_0_8"/>
          <p:cNvSpPr txBox="1">
            <a:spLocks noGrp="1"/>
          </p:cNvSpPr>
          <p:nvPr>
            <p:ph type="ctrTitle"/>
          </p:nvPr>
        </p:nvSpPr>
        <p:spPr>
          <a:xfrm>
            <a:off x="329296" y="481848"/>
            <a:ext cx="9861900" cy="26241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FF"/>
              </a:buClr>
              <a:buSzPts val="5400"/>
              <a:buFont typeface="Arial"/>
              <a:buNone/>
            </a:pPr>
            <a:r>
              <a:rPr lang="it-IT"/>
              <a:t>SUPERBONUS</a:t>
            </a:r>
            <a:endParaRPr/>
          </a:p>
        </p:txBody>
      </p:sp>
      <p:sp>
        <p:nvSpPr>
          <p:cNvPr id="148" name="Google Shape;148;g2068381c181_0_8"/>
          <p:cNvSpPr txBox="1">
            <a:spLocks noGrp="1"/>
          </p:cNvSpPr>
          <p:nvPr>
            <p:ph type="subTitle" idx="1"/>
          </p:nvPr>
        </p:nvSpPr>
        <p:spPr>
          <a:xfrm>
            <a:off x="484050" y="2344600"/>
            <a:ext cx="11248500" cy="3767100"/>
          </a:xfrm>
          <a:prstGeom prst="rect">
            <a:avLst/>
          </a:prstGeom>
          <a:noFill/>
          <a:ln>
            <a:noFill/>
          </a:ln>
        </p:spPr>
        <p:txBody>
          <a:bodyPr spcFirstLastPara="1" wrap="square" lIns="91425" tIns="45700" rIns="91425" bIns="45700" anchor="t" anchorCtr="0">
            <a:noAutofit/>
          </a:bodyPr>
          <a:lstStyle/>
          <a:p>
            <a:pPr marL="0" lvl="0" indent="0" algn="just" rtl="0">
              <a:lnSpc>
                <a:spcPct val="115000"/>
              </a:lnSpc>
              <a:spcBef>
                <a:spcPts val="0"/>
              </a:spcBef>
              <a:spcAft>
                <a:spcPts val="0"/>
              </a:spcAft>
              <a:buClr>
                <a:schemeClr val="dk1"/>
              </a:buClr>
              <a:buSzPts val="1100"/>
              <a:buNone/>
            </a:pPr>
            <a:r>
              <a:rPr lang="it-IT" sz="1450" b="1">
                <a:solidFill>
                  <a:srgbClr val="212529"/>
                </a:solidFill>
                <a:highlight>
                  <a:srgbClr val="FFFFFF"/>
                </a:highlight>
              </a:rPr>
              <a:t>Gazzetta Ufficiale n. 13 del 17 gennaio 2023 la Legge 13 gennaio 2023, n. 6 di conversione del D.L. n. 176/2022</a:t>
            </a:r>
            <a:endParaRPr sz="1600" b="1">
              <a:highlight>
                <a:srgbClr val="FFFFFF"/>
              </a:highlight>
            </a:endParaRPr>
          </a:p>
          <a:p>
            <a:pPr marL="0" lvl="0" indent="0" algn="just" rtl="0">
              <a:lnSpc>
                <a:spcPct val="115000"/>
              </a:lnSpc>
              <a:spcBef>
                <a:spcPts val="1200"/>
              </a:spcBef>
              <a:spcAft>
                <a:spcPts val="0"/>
              </a:spcAft>
              <a:buClr>
                <a:schemeClr val="dk1"/>
              </a:buClr>
              <a:buSzPts val="1100"/>
              <a:buNone/>
            </a:pPr>
            <a:r>
              <a:rPr lang="it-IT" sz="1500">
                <a:highlight>
                  <a:srgbClr val="FFFFFF"/>
                </a:highlight>
              </a:rPr>
              <a:t>L'art. 9, commi 4-bis e 4-ter del Decreto Aiuti-quater prevedono una modifica retroattiva al </a:t>
            </a:r>
            <a:r>
              <a:rPr lang="it-IT" sz="1500" b="1" u="sng">
                <a:highlight>
                  <a:srgbClr val="FFFFFF"/>
                </a:highlight>
              </a:rPr>
              <a:t>meccanismo di cessione del credito</a:t>
            </a:r>
            <a:r>
              <a:rPr lang="it-IT" sz="1500">
                <a:highlight>
                  <a:srgbClr val="FFFFFF"/>
                </a:highlight>
              </a:rPr>
              <a:t>, stabilendo la possibilità di 3 cessioni in luogo delle attuali 2 effettuate a favore di banche e intermediari finanziari. </a:t>
            </a:r>
            <a:endParaRPr sz="1500">
              <a:highlight>
                <a:srgbClr val="FFFFFF"/>
              </a:highlight>
            </a:endParaRPr>
          </a:p>
          <a:p>
            <a:pPr marL="0" lvl="0" indent="0" algn="l" rtl="0">
              <a:lnSpc>
                <a:spcPct val="115000"/>
              </a:lnSpc>
              <a:spcBef>
                <a:spcPts val="1200"/>
              </a:spcBef>
              <a:spcAft>
                <a:spcPts val="0"/>
              </a:spcAft>
              <a:buClr>
                <a:schemeClr val="dk1"/>
              </a:buClr>
              <a:buSzPts val="1100"/>
              <a:buFont typeface="Arial"/>
              <a:buNone/>
            </a:pPr>
            <a:r>
              <a:rPr lang="it-IT" sz="1500">
                <a:highlight>
                  <a:srgbClr val="FFFFFF"/>
                </a:highlight>
              </a:rPr>
              <a:t>In questo modo avremo:</a:t>
            </a:r>
            <a:endParaRPr sz="1500">
              <a:highlight>
                <a:srgbClr val="FFFFFF"/>
              </a:highlight>
            </a:endParaRPr>
          </a:p>
          <a:p>
            <a:pPr marL="647700" lvl="0" indent="-323850" algn="l" rtl="0">
              <a:lnSpc>
                <a:spcPct val="115000"/>
              </a:lnSpc>
              <a:spcBef>
                <a:spcPts val="1200"/>
              </a:spcBef>
              <a:spcAft>
                <a:spcPts val="0"/>
              </a:spcAft>
              <a:buSzPts val="1500"/>
              <a:buChar char="●"/>
            </a:pPr>
            <a:r>
              <a:rPr lang="it-IT" sz="1500">
                <a:highlight>
                  <a:srgbClr val="FFFFFF"/>
                </a:highlight>
              </a:rPr>
              <a:t>una prima cessione libera;</a:t>
            </a:r>
            <a:endParaRPr sz="1500">
              <a:highlight>
                <a:srgbClr val="FFFFFF"/>
              </a:highlight>
            </a:endParaRPr>
          </a:p>
          <a:p>
            <a:pPr marL="647700" lvl="0" indent="-323850" algn="l" rtl="0">
              <a:lnSpc>
                <a:spcPct val="115000"/>
              </a:lnSpc>
              <a:spcBef>
                <a:spcPts val="0"/>
              </a:spcBef>
              <a:spcAft>
                <a:spcPts val="0"/>
              </a:spcAft>
              <a:buSzPts val="1500"/>
              <a:buChar char="●"/>
            </a:pPr>
            <a:r>
              <a:rPr lang="it-IT" sz="1500">
                <a:highlight>
                  <a:srgbClr val="FFFFFF"/>
                </a:highlight>
              </a:rPr>
              <a:t>tre cessioni a banche e intermediari finanziari;</a:t>
            </a:r>
            <a:endParaRPr sz="1500">
              <a:highlight>
                <a:srgbClr val="FFFFFF"/>
              </a:highlight>
            </a:endParaRPr>
          </a:p>
          <a:p>
            <a:pPr marL="647700" lvl="0" indent="-323850" algn="l" rtl="0">
              <a:lnSpc>
                <a:spcPct val="115000"/>
              </a:lnSpc>
              <a:spcBef>
                <a:spcPts val="0"/>
              </a:spcBef>
              <a:spcAft>
                <a:spcPts val="0"/>
              </a:spcAft>
              <a:buSzPts val="1500"/>
              <a:buChar char="●"/>
            </a:pPr>
            <a:r>
              <a:rPr lang="it-IT" sz="1500">
                <a:highlight>
                  <a:srgbClr val="FFFFFF"/>
                </a:highlight>
              </a:rPr>
              <a:t>un'ulteriore cessione dalle banche in favore di soggetti diversi dai consumatori o utenti, che abbiano stipulato un contratto di conto corrente con la banca stessa.</a:t>
            </a:r>
            <a:endParaRPr sz="1500">
              <a:highlight>
                <a:srgbClr val="FFFFFF"/>
              </a:highlight>
            </a:endParaRPr>
          </a:p>
          <a:p>
            <a:pPr marL="0" lvl="0" indent="0" algn="just" rtl="0">
              <a:lnSpc>
                <a:spcPct val="115000"/>
              </a:lnSpc>
              <a:spcBef>
                <a:spcPts val="1200"/>
              </a:spcBef>
              <a:spcAft>
                <a:spcPts val="0"/>
              </a:spcAft>
              <a:buNone/>
            </a:pPr>
            <a:r>
              <a:rPr lang="it-IT" sz="1500">
                <a:highlight>
                  <a:srgbClr val="FFFFFF"/>
                </a:highlight>
              </a:rPr>
              <a:t>L'art. 9, comma 4 del Decreto Aiuti-quater prevede una deroga alla disciplina del meccanismo delle opzioni alternative alla detrazione fiscale di cui all'art. 121 del Decreto Rilancio, stabilendo la possibilità che i crediti d’imposta derivanti dalle comunicazioni di cessione o di sconto in fattura inviate all’Agenzia delle entrate entro il 31 ottobre 2022 e non ancora utilizzati possano essere fruiti in 10 rate annuali di pari importo, in luogo dell’originaria rateazione prevista per i predetti crediti, previo invio di una comunicazione all’Agenzia delle entrate da parte del fornitore o del cessionario.</a:t>
            </a:r>
            <a:endParaRPr sz="1500">
              <a:highlight>
                <a:srgbClr val="FFFFFF"/>
              </a:highlight>
            </a:endParaRPr>
          </a:p>
          <a:p>
            <a:pPr marL="0" lvl="0" indent="0" algn="l" rtl="0">
              <a:lnSpc>
                <a:spcPct val="100000"/>
              </a:lnSpc>
              <a:spcBef>
                <a:spcPts val="1200"/>
              </a:spcBef>
              <a:spcAft>
                <a:spcPts val="0"/>
              </a:spcAft>
              <a:buClr>
                <a:schemeClr val="dk1"/>
              </a:buClr>
              <a:buSzPts val="1600"/>
              <a:buNone/>
            </a:pPr>
            <a:endParaRPr sz="1600" b="1"/>
          </a:p>
        </p:txBody>
      </p:sp>
      <p:sp>
        <p:nvSpPr>
          <p:cNvPr id="149" name="Google Shape;149;g2068381c181_0_8"/>
          <p:cNvSpPr txBox="1">
            <a:spLocks noGrp="1"/>
          </p:cNvSpPr>
          <p:nvPr>
            <p:ph type="ftr" idx="11"/>
          </p:nvPr>
        </p:nvSpPr>
        <p:spPr>
          <a:xfrm>
            <a:off x="3304903" y="6356350"/>
            <a:ext cx="5590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it-IT"/>
              <a:t>Dott.ssa Arianna PEREZ</a:t>
            </a:r>
            <a:endParaRPr/>
          </a:p>
        </p:txBody>
      </p:sp>
      <p:sp>
        <p:nvSpPr>
          <p:cNvPr id="150" name="Google Shape;150;g2068381c181_0_8"/>
          <p:cNvSpPr txBox="1">
            <a:spLocks noGrp="1"/>
          </p:cNvSpPr>
          <p:nvPr>
            <p:ph type="dt" idx="10"/>
          </p:nvPr>
        </p:nvSpPr>
        <p:spPr>
          <a:xfrm>
            <a:off x="427770" y="6356350"/>
            <a:ext cx="2743200" cy="365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it-IT"/>
              <a:t>07/02/2023</a:t>
            </a:r>
            <a:endParaRPr/>
          </a:p>
        </p:txBody>
      </p:sp>
      <p:sp>
        <p:nvSpPr>
          <p:cNvPr id="151" name="Google Shape;151;g2068381c181_0_8"/>
          <p:cNvSpPr txBox="1">
            <a:spLocks noGrp="1"/>
          </p:cNvSpPr>
          <p:nvPr>
            <p:ph type="sldNum" idx="12"/>
          </p:nvPr>
        </p:nvSpPr>
        <p:spPr>
          <a:xfrm>
            <a:off x="902103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it-IT"/>
              <a:t>9</a:t>
            </a:fld>
            <a:endParaRPr/>
          </a:p>
        </p:txBody>
      </p:sp>
    </p:spTree>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a214a09a-8125-48c5-9713-49d190e0860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FC6EB068BB2CD469BDAEF353478626B" ma:contentTypeVersion="15" ma:contentTypeDescription="Create a new document." ma:contentTypeScope="" ma:versionID="8fb11581d29aa2457a8f386a49f98c9a">
  <xsd:schema xmlns:xsd="http://www.w3.org/2001/XMLSchema" xmlns:xs="http://www.w3.org/2001/XMLSchema" xmlns:p="http://schemas.microsoft.com/office/2006/metadata/properties" xmlns:ns3="5e6fc4ff-e835-400f-8252-7a3a783a9114" xmlns:ns4="a214a09a-8125-48c5-9713-49d190e0860c" targetNamespace="http://schemas.microsoft.com/office/2006/metadata/properties" ma:root="true" ma:fieldsID="153645f585022d010b47d2e3d7387fd1" ns3:_="" ns4:_="">
    <xsd:import namespace="5e6fc4ff-e835-400f-8252-7a3a783a9114"/>
    <xsd:import namespace="a214a09a-8125-48c5-9713-49d190e0860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LengthInSeconds"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6fc4ff-e835-400f-8252-7a3a783a911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214a09a-8125-48c5-9713-49d190e0860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5EA75A-072B-45F9-8BA1-4DDE90095C21}">
  <ds:schemaRefs>
    <ds:schemaRef ds:uri="http://schemas.openxmlformats.org/package/2006/metadata/core-properties"/>
    <ds:schemaRef ds:uri="http://purl.org/dc/terms/"/>
    <ds:schemaRef ds:uri="5e6fc4ff-e835-400f-8252-7a3a783a9114"/>
    <ds:schemaRef ds:uri="http://schemas.microsoft.com/office/infopath/2007/PartnerControls"/>
    <ds:schemaRef ds:uri="http://purl.org/dc/dcmitype/"/>
    <ds:schemaRef ds:uri="http://schemas.microsoft.com/office/2006/documentManagement/types"/>
    <ds:schemaRef ds:uri="http://purl.org/dc/elements/1.1/"/>
    <ds:schemaRef ds:uri="http://schemas.microsoft.com/office/2006/metadata/properties"/>
    <ds:schemaRef ds:uri="a214a09a-8125-48c5-9713-49d190e0860c"/>
    <ds:schemaRef ds:uri="http://www.w3.org/XML/1998/namespace"/>
  </ds:schemaRefs>
</ds:datastoreItem>
</file>

<file path=customXml/itemProps2.xml><?xml version="1.0" encoding="utf-8"?>
<ds:datastoreItem xmlns:ds="http://schemas.openxmlformats.org/officeDocument/2006/customXml" ds:itemID="{DC0848A8-8D8A-403A-A22B-89DA1A4D7BE4}">
  <ds:schemaRefs>
    <ds:schemaRef ds:uri="http://schemas.microsoft.com/sharepoint/v3/contenttype/forms"/>
  </ds:schemaRefs>
</ds:datastoreItem>
</file>

<file path=customXml/itemProps3.xml><?xml version="1.0" encoding="utf-8"?>
<ds:datastoreItem xmlns:ds="http://schemas.openxmlformats.org/officeDocument/2006/customXml" ds:itemID="{702FF1D9-A7E0-4EB0-9B1B-603B381A32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6fc4ff-e835-400f-8252-7a3a783a9114"/>
    <ds:schemaRef ds:uri="a214a09a-8125-48c5-9713-49d190e0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2273</Words>
  <Application>Microsoft Office PowerPoint</Application>
  <PresentationFormat>Widescreen</PresentationFormat>
  <Paragraphs>129</Paragraphs>
  <Slides>15</Slides>
  <Notes>15</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15</vt:i4>
      </vt:variant>
    </vt:vector>
  </HeadingPairs>
  <TitlesOfParts>
    <vt:vector size="18" baseType="lpstr">
      <vt:lpstr>Arial</vt:lpstr>
      <vt:lpstr>Calibri</vt:lpstr>
      <vt:lpstr>Tema di Office</vt:lpstr>
      <vt:lpstr>LA MANOVRA FINANZIARIA 2023 (Legge n. 197 del 29.12.2022 – pubblicata su G.U. n. 303/2022 S.O. 43)</vt:lpstr>
      <vt:lpstr>INTERVENTI</vt:lpstr>
      <vt:lpstr>CREDITI D’IMPOSTA  ENERGIA E GAS</vt:lpstr>
      <vt:lpstr>CREDITI D’IMPOSTA  ENERGIA E GAS</vt:lpstr>
      <vt:lpstr>CREDITI D’IMPOSTA  ENERGIA E GAS</vt:lpstr>
      <vt:lpstr>CREDITI D’IMPOSTA  ENERGIA E GAS</vt:lpstr>
      <vt:lpstr>CREDITI D’IMPOSTA  ENERGIA E GAS</vt:lpstr>
      <vt:lpstr>SUPERBONUS</vt:lpstr>
      <vt:lpstr>SUPERBONUS</vt:lpstr>
      <vt:lpstr>BONUS INVESTIMENTI BENI MATERIALI 4.0</vt:lpstr>
      <vt:lpstr>BONUS INVESTIMENTI BENI MATERIALI 4.0</vt:lpstr>
      <vt:lpstr>BONUS INVESTIMENTI BENI MATERIALI 4.0</vt:lpstr>
      <vt:lpstr>ASSEGNAZIONE BENI AI SOCI</vt:lpstr>
      <vt:lpstr>ASSEGNAZIONE BENI AI SOCI</vt:lpstr>
      <vt:lpstr>ASSEGNAZIONE BENI AI SOCI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MANOVRA FINANZIARIA 2023 (Legge n. 197 del 29.12.2022 – pubblicata su G.U. n. 303/2022 S.O. 43)</dc:title>
  <dc:creator>Ospite</dc:creator>
  <cp:lastModifiedBy>Mirella Guicciardi</cp:lastModifiedBy>
  <cp:revision>2</cp:revision>
  <cp:lastPrinted>2023-02-09T09:36:41Z</cp:lastPrinted>
  <dcterms:created xsi:type="dcterms:W3CDTF">2017-09-28T09:04:49Z</dcterms:created>
  <dcterms:modified xsi:type="dcterms:W3CDTF">2023-02-09T09:36:46Z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0x0101009FC6EB068BB2CD469BDAEF353478626B</vt:lpwstr>
  </property>
</Properties>
</file>