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  <p:sldMasterId id="2147483664" r:id="rId5"/>
  </p:sldMasterIdLst>
  <p:notesMasterIdLst>
    <p:notesMasterId r:id="rId44"/>
  </p:notesMasterIdLst>
  <p:handoutMasterIdLst>
    <p:handoutMasterId r:id="rId45"/>
  </p:handoutMasterIdLst>
  <p:sldIdLst>
    <p:sldId id="407" r:id="rId6"/>
    <p:sldId id="282" r:id="rId7"/>
    <p:sldId id="414" r:id="rId8"/>
    <p:sldId id="442" r:id="rId9"/>
    <p:sldId id="275" r:id="rId10"/>
    <p:sldId id="409" r:id="rId11"/>
    <p:sldId id="269" r:id="rId12"/>
    <p:sldId id="271" r:id="rId13"/>
    <p:sldId id="272" r:id="rId14"/>
    <p:sldId id="413" r:id="rId15"/>
    <p:sldId id="403" r:id="rId16"/>
    <p:sldId id="380" r:id="rId17"/>
    <p:sldId id="426" r:id="rId18"/>
    <p:sldId id="376" r:id="rId19"/>
    <p:sldId id="398" r:id="rId20"/>
    <p:sldId id="410" r:id="rId21"/>
    <p:sldId id="389" r:id="rId22"/>
    <p:sldId id="390" r:id="rId23"/>
    <p:sldId id="434" r:id="rId24"/>
    <p:sldId id="417" r:id="rId25"/>
    <p:sldId id="423" r:id="rId26"/>
    <p:sldId id="422" r:id="rId27"/>
    <p:sldId id="424" r:id="rId28"/>
    <p:sldId id="425" r:id="rId29"/>
    <p:sldId id="427" r:id="rId30"/>
    <p:sldId id="446" r:id="rId31"/>
    <p:sldId id="429" r:id="rId32"/>
    <p:sldId id="428" r:id="rId33"/>
    <p:sldId id="430" r:id="rId34"/>
    <p:sldId id="444" r:id="rId35"/>
    <p:sldId id="432" r:id="rId36"/>
    <p:sldId id="433" r:id="rId37"/>
    <p:sldId id="445" r:id="rId38"/>
    <p:sldId id="435" r:id="rId39"/>
    <p:sldId id="438" r:id="rId40"/>
    <p:sldId id="400" r:id="rId41"/>
    <p:sldId id="412" r:id="rId42"/>
    <p:sldId id="440" r:id="rId4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2008B"/>
    <a:srgbClr val="3264AA"/>
    <a:srgbClr val="F8FE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3CF8BB-166F-417D-86CE-BC2E556EA0CA}" v="53" dt="2025-02-27T14:11:12.4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Stile con tema 1 - Color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A111915-BE36-4E01-A7E5-04B1672EAD32}" styleName="Stile chiaro 2 - Colore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2DE63D5-997A-4646-A377-4702673A728D}" styleName="Stile chiaro 2 - Color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23"/>
    <p:restoredTop sz="97658"/>
  </p:normalViewPr>
  <p:slideViewPr>
    <p:cSldViewPr snapToGrid="0" snapToObjects="1" showGuides="1">
      <p:cViewPr varScale="1">
        <p:scale>
          <a:sx n="82" d="100"/>
          <a:sy n="82" d="100"/>
        </p:scale>
        <p:origin x="922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159" d="100"/>
          <a:sy n="159" d="100"/>
        </p:scale>
        <p:origin x="4008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microsoft.com/office/2015/10/relationships/revisionInfo" Target="revisionInfo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presProps" Target="pres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uni Barbara" userId="9a4704e3-8b92-461e-8c44-789974e0ac49" providerId="ADAL" clId="{E73CF8BB-166F-417D-86CE-BC2E556EA0CA}"/>
    <pc:docChg chg="undo custSel addSld delSld modSld">
      <pc:chgData name="Bruni Barbara" userId="9a4704e3-8b92-461e-8c44-789974e0ac49" providerId="ADAL" clId="{E73CF8BB-166F-417D-86CE-BC2E556EA0CA}" dt="2025-02-27T14:05:34.577" v="729" actId="20577"/>
      <pc:docMkLst>
        <pc:docMk/>
      </pc:docMkLst>
      <pc:sldChg chg="modSp mod">
        <pc:chgData name="Bruni Barbara" userId="9a4704e3-8b92-461e-8c44-789974e0ac49" providerId="ADAL" clId="{E73CF8BB-166F-417D-86CE-BC2E556EA0CA}" dt="2025-02-27T11:43:54.266" v="11" actId="20577"/>
        <pc:sldMkLst>
          <pc:docMk/>
          <pc:sldMk cId="1485496890" sldId="282"/>
        </pc:sldMkLst>
        <pc:spChg chg="mod">
          <ac:chgData name="Bruni Barbara" userId="9a4704e3-8b92-461e-8c44-789974e0ac49" providerId="ADAL" clId="{E73CF8BB-166F-417D-86CE-BC2E556EA0CA}" dt="2025-02-27T11:43:54.266" v="11" actId="20577"/>
          <ac:spMkLst>
            <pc:docMk/>
            <pc:sldMk cId="1485496890" sldId="282"/>
            <ac:spMk id="3" creationId="{63CAE84F-7C2A-4F78-1F44-9EF85521C863}"/>
          </ac:spMkLst>
        </pc:spChg>
      </pc:sldChg>
      <pc:sldChg chg="delSp modSp">
        <pc:chgData name="Bruni Barbara" userId="9a4704e3-8b92-461e-8c44-789974e0ac49" providerId="ADAL" clId="{E73CF8BB-166F-417D-86CE-BC2E556EA0CA}" dt="2025-02-27T11:52:27.670" v="34" actId="14100"/>
        <pc:sldMkLst>
          <pc:docMk/>
          <pc:sldMk cId="2299038273" sldId="376"/>
        </pc:sldMkLst>
        <pc:picChg chg="del">
          <ac:chgData name="Bruni Barbara" userId="9a4704e3-8b92-461e-8c44-789974e0ac49" providerId="ADAL" clId="{E73CF8BB-166F-417D-86CE-BC2E556EA0CA}" dt="2025-02-27T11:52:13.709" v="31" actId="478"/>
          <ac:picMkLst>
            <pc:docMk/>
            <pc:sldMk cId="2299038273" sldId="376"/>
            <ac:picMk id="8" creationId="{BC837C42-8341-0262-CE8C-52E9E12E49CA}"/>
          </ac:picMkLst>
        </pc:picChg>
        <pc:picChg chg="mod">
          <ac:chgData name="Bruni Barbara" userId="9a4704e3-8b92-461e-8c44-789974e0ac49" providerId="ADAL" clId="{E73CF8BB-166F-417D-86CE-BC2E556EA0CA}" dt="2025-02-27T11:52:27.670" v="34" actId="14100"/>
          <ac:picMkLst>
            <pc:docMk/>
            <pc:sldMk cId="2299038273" sldId="376"/>
            <ac:picMk id="1026" creationId="{7439E8AD-3FB3-DF64-73B8-0401519CC43F}"/>
          </ac:picMkLst>
        </pc:picChg>
      </pc:sldChg>
      <pc:sldChg chg="delSp">
        <pc:chgData name="Bruni Barbara" userId="9a4704e3-8b92-461e-8c44-789974e0ac49" providerId="ADAL" clId="{E73CF8BB-166F-417D-86CE-BC2E556EA0CA}" dt="2025-02-27T11:52:42.045" v="35" actId="478"/>
        <pc:sldMkLst>
          <pc:docMk/>
          <pc:sldMk cId="2175089636" sldId="390"/>
        </pc:sldMkLst>
        <pc:picChg chg="del">
          <ac:chgData name="Bruni Barbara" userId="9a4704e3-8b92-461e-8c44-789974e0ac49" providerId="ADAL" clId="{E73CF8BB-166F-417D-86CE-BC2E556EA0CA}" dt="2025-02-27T11:52:42.045" v="35" actId="478"/>
          <ac:picMkLst>
            <pc:docMk/>
            <pc:sldMk cId="2175089636" sldId="390"/>
            <ac:picMk id="8" creationId="{3755C24E-3C13-4474-5CAC-E9E62CC55381}"/>
          </ac:picMkLst>
        </pc:picChg>
      </pc:sldChg>
      <pc:sldChg chg="modSp mod">
        <pc:chgData name="Bruni Barbara" userId="9a4704e3-8b92-461e-8c44-789974e0ac49" providerId="ADAL" clId="{E73CF8BB-166F-417D-86CE-BC2E556EA0CA}" dt="2025-02-27T13:46:09.894" v="434" actId="20577"/>
        <pc:sldMkLst>
          <pc:docMk/>
          <pc:sldMk cId="2608101868" sldId="400"/>
        </pc:sldMkLst>
        <pc:spChg chg="mod">
          <ac:chgData name="Bruni Barbara" userId="9a4704e3-8b92-461e-8c44-789974e0ac49" providerId="ADAL" clId="{E73CF8BB-166F-417D-86CE-BC2E556EA0CA}" dt="2025-02-27T13:46:09.894" v="434" actId="20577"/>
          <ac:spMkLst>
            <pc:docMk/>
            <pc:sldMk cId="2608101868" sldId="400"/>
            <ac:spMk id="2" creationId="{F926461E-9748-D1C2-E752-E06A32F0C4F8}"/>
          </ac:spMkLst>
        </pc:spChg>
      </pc:sldChg>
      <pc:sldChg chg="delSp modSp mod">
        <pc:chgData name="Bruni Barbara" userId="9a4704e3-8b92-461e-8c44-789974e0ac49" providerId="ADAL" clId="{E73CF8BB-166F-417D-86CE-BC2E556EA0CA}" dt="2025-02-27T11:43:28.474" v="8" actId="20577"/>
        <pc:sldMkLst>
          <pc:docMk/>
          <pc:sldMk cId="329950627" sldId="407"/>
        </pc:sldMkLst>
        <pc:spChg chg="mod">
          <ac:chgData name="Bruni Barbara" userId="9a4704e3-8b92-461e-8c44-789974e0ac49" providerId="ADAL" clId="{E73CF8BB-166F-417D-86CE-BC2E556EA0CA}" dt="2025-02-27T11:43:28.474" v="8" actId="20577"/>
          <ac:spMkLst>
            <pc:docMk/>
            <pc:sldMk cId="329950627" sldId="407"/>
            <ac:spMk id="5" creationId="{5F515F4B-D177-670F-2E04-E805CFB660CF}"/>
          </ac:spMkLst>
        </pc:spChg>
        <pc:picChg chg="del">
          <ac:chgData name="Bruni Barbara" userId="9a4704e3-8b92-461e-8c44-789974e0ac49" providerId="ADAL" clId="{E73CF8BB-166F-417D-86CE-BC2E556EA0CA}" dt="2025-02-27T11:43:11.353" v="0" actId="478"/>
          <ac:picMkLst>
            <pc:docMk/>
            <pc:sldMk cId="329950627" sldId="407"/>
            <ac:picMk id="1026" creationId="{191AE87A-39A2-213D-D30C-4D2821A9D735}"/>
          </ac:picMkLst>
        </pc:picChg>
      </pc:sldChg>
      <pc:sldChg chg="addSp delSp modSp mod">
        <pc:chgData name="Bruni Barbara" userId="9a4704e3-8b92-461e-8c44-789974e0ac49" providerId="ADAL" clId="{E73CF8BB-166F-417D-86CE-BC2E556EA0CA}" dt="2025-02-27T13:55:19.529" v="478" actId="14100"/>
        <pc:sldMkLst>
          <pc:docMk/>
          <pc:sldMk cId="2508493245" sldId="412"/>
        </pc:sldMkLst>
        <pc:spChg chg="del mod">
          <ac:chgData name="Bruni Barbara" userId="9a4704e3-8b92-461e-8c44-789974e0ac49" providerId="ADAL" clId="{E73CF8BB-166F-417D-86CE-BC2E556EA0CA}" dt="2025-02-27T13:54:16.444" v="468" actId="478"/>
          <ac:spMkLst>
            <pc:docMk/>
            <pc:sldMk cId="2508493245" sldId="412"/>
            <ac:spMk id="2" creationId="{3A74583C-0283-30F3-8C74-FC3654AFA72B}"/>
          </ac:spMkLst>
        </pc:spChg>
        <pc:spChg chg="del">
          <ac:chgData name="Bruni Barbara" userId="9a4704e3-8b92-461e-8c44-789974e0ac49" providerId="ADAL" clId="{E73CF8BB-166F-417D-86CE-BC2E556EA0CA}" dt="2025-02-27T13:54:26.189" v="470" actId="478"/>
          <ac:spMkLst>
            <pc:docMk/>
            <pc:sldMk cId="2508493245" sldId="412"/>
            <ac:spMk id="4" creationId="{F96CAA6A-A7DA-6B5C-7BCA-25F9C4275C71}"/>
          </ac:spMkLst>
        </pc:spChg>
        <pc:graphicFrameChg chg="del modGraphic">
          <ac:chgData name="Bruni Barbara" userId="9a4704e3-8b92-461e-8c44-789974e0ac49" providerId="ADAL" clId="{E73CF8BB-166F-417D-86CE-BC2E556EA0CA}" dt="2025-02-27T13:53:47.037" v="452" actId="478"/>
          <ac:graphicFrameMkLst>
            <pc:docMk/>
            <pc:sldMk cId="2508493245" sldId="412"/>
            <ac:graphicFrameMk id="11" creationId="{66015BC8-92CD-E0F4-54BD-1614DC5A6185}"/>
          </ac:graphicFrameMkLst>
        </pc:graphicFrameChg>
        <pc:picChg chg="del">
          <ac:chgData name="Bruni Barbara" userId="9a4704e3-8b92-461e-8c44-789974e0ac49" providerId="ADAL" clId="{E73CF8BB-166F-417D-86CE-BC2E556EA0CA}" dt="2025-02-27T13:54:43.177" v="473" actId="478"/>
          <ac:picMkLst>
            <pc:docMk/>
            <pc:sldMk cId="2508493245" sldId="412"/>
            <ac:picMk id="3" creationId="{4BB4B4F3-A029-1751-FFFA-F6910D4D39CC}"/>
          </ac:picMkLst>
        </pc:picChg>
        <pc:picChg chg="add mod">
          <ac:chgData name="Bruni Barbara" userId="9a4704e3-8b92-461e-8c44-789974e0ac49" providerId="ADAL" clId="{E73CF8BB-166F-417D-86CE-BC2E556EA0CA}" dt="2025-02-27T13:55:19.529" v="478" actId="14100"/>
          <ac:picMkLst>
            <pc:docMk/>
            <pc:sldMk cId="2508493245" sldId="412"/>
            <ac:picMk id="6" creationId="{CDE6F4A0-9E1C-302D-0BFF-C6E5FC04A134}"/>
          </ac:picMkLst>
        </pc:picChg>
      </pc:sldChg>
      <pc:sldChg chg="delSp modSp add del mod">
        <pc:chgData name="Bruni Barbara" userId="9a4704e3-8b92-461e-8c44-789974e0ac49" providerId="ADAL" clId="{E73CF8BB-166F-417D-86CE-BC2E556EA0CA}" dt="2025-02-27T11:58:34.628" v="51"/>
        <pc:sldMkLst>
          <pc:docMk/>
          <pc:sldMk cId="2128278911" sldId="417"/>
        </pc:sldMkLst>
        <pc:spChg chg="mod">
          <ac:chgData name="Bruni Barbara" userId="9a4704e3-8b92-461e-8c44-789974e0ac49" providerId="ADAL" clId="{E73CF8BB-166F-417D-86CE-BC2E556EA0CA}" dt="2025-02-27T11:55:19.900" v="49" actId="6549"/>
          <ac:spMkLst>
            <pc:docMk/>
            <pc:sldMk cId="2128278911" sldId="417"/>
            <ac:spMk id="2" creationId="{4035B7BF-CAA6-832A-5508-E21AD52956A4}"/>
          </ac:spMkLst>
        </pc:spChg>
        <pc:spChg chg="del mod">
          <ac:chgData name="Bruni Barbara" userId="9a4704e3-8b92-461e-8c44-789974e0ac49" providerId="ADAL" clId="{E73CF8BB-166F-417D-86CE-BC2E556EA0CA}" dt="2025-02-27T11:53:36.294" v="45" actId="478"/>
          <ac:spMkLst>
            <pc:docMk/>
            <pc:sldMk cId="2128278911" sldId="417"/>
            <ac:spMk id="9" creationId="{7A0E8F48-2437-3FCC-A6D7-802B7543115C}"/>
          </ac:spMkLst>
        </pc:spChg>
        <pc:spChg chg="del mod">
          <ac:chgData name="Bruni Barbara" userId="9a4704e3-8b92-461e-8c44-789974e0ac49" providerId="ADAL" clId="{E73CF8BB-166F-417D-86CE-BC2E556EA0CA}" dt="2025-02-27T11:53:06.950" v="40" actId="478"/>
          <ac:spMkLst>
            <pc:docMk/>
            <pc:sldMk cId="2128278911" sldId="417"/>
            <ac:spMk id="11" creationId="{71A73420-4C56-84D1-E0EC-CCA310C89594}"/>
          </ac:spMkLst>
        </pc:spChg>
        <pc:picChg chg="del">
          <ac:chgData name="Bruni Barbara" userId="9a4704e3-8b92-461e-8c44-789974e0ac49" providerId="ADAL" clId="{E73CF8BB-166F-417D-86CE-BC2E556EA0CA}" dt="2025-02-27T11:53:03.311" v="38" actId="478"/>
          <ac:picMkLst>
            <pc:docMk/>
            <pc:sldMk cId="2128278911" sldId="417"/>
            <ac:picMk id="7" creationId="{1713114C-77F2-56C2-EDDB-E122F6C8CAF7}"/>
          </ac:picMkLst>
        </pc:picChg>
        <pc:picChg chg="del">
          <ac:chgData name="Bruni Barbara" userId="9a4704e3-8b92-461e-8c44-789974e0ac49" providerId="ADAL" clId="{E73CF8BB-166F-417D-86CE-BC2E556EA0CA}" dt="2025-02-27T11:52:58.939" v="36" actId="478"/>
          <ac:picMkLst>
            <pc:docMk/>
            <pc:sldMk cId="2128278911" sldId="417"/>
            <ac:picMk id="13" creationId="{87DB5021-43D5-1047-A2A2-346EEB353C3F}"/>
          </ac:picMkLst>
        </pc:picChg>
      </pc:sldChg>
      <pc:sldChg chg="del">
        <pc:chgData name="Bruni Barbara" userId="9a4704e3-8b92-461e-8c44-789974e0ac49" providerId="ADAL" clId="{E73CF8BB-166F-417D-86CE-BC2E556EA0CA}" dt="2025-02-27T13:59:38.554" v="479" actId="2696"/>
        <pc:sldMkLst>
          <pc:docMk/>
          <pc:sldMk cId="1797976248" sldId="418"/>
        </pc:sldMkLst>
      </pc:sldChg>
      <pc:sldChg chg="modSp add del mod">
        <pc:chgData name="Bruni Barbara" userId="9a4704e3-8b92-461e-8c44-789974e0ac49" providerId="ADAL" clId="{E73CF8BB-166F-417D-86CE-BC2E556EA0CA}" dt="2025-02-27T13:00:28.568" v="208" actId="113"/>
        <pc:sldMkLst>
          <pc:docMk/>
          <pc:sldMk cId="337278843" sldId="423"/>
        </pc:sldMkLst>
        <pc:spChg chg="mod">
          <ac:chgData name="Bruni Barbara" userId="9a4704e3-8b92-461e-8c44-789974e0ac49" providerId="ADAL" clId="{E73CF8BB-166F-417D-86CE-BC2E556EA0CA}" dt="2025-02-27T13:00:28.568" v="208" actId="113"/>
          <ac:spMkLst>
            <pc:docMk/>
            <pc:sldMk cId="337278843" sldId="423"/>
            <ac:spMk id="2" creationId="{4035B7BF-CAA6-832A-5508-E21AD52956A4}"/>
          </ac:spMkLst>
        </pc:spChg>
        <pc:spChg chg="mod">
          <ac:chgData name="Bruni Barbara" userId="9a4704e3-8b92-461e-8c44-789974e0ac49" providerId="ADAL" clId="{E73CF8BB-166F-417D-86CE-BC2E556EA0CA}" dt="2025-02-27T12:59:24.565" v="206" actId="20577"/>
          <ac:spMkLst>
            <pc:docMk/>
            <pc:sldMk cId="337278843" sldId="423"/>
            <ac:spMk id="3" creationId="{2666B320-3EA1-2220-3137-DDD44A37117C}"/>
          </ac:spMkLst>
        </pc:spChg>
      </pc:sldChg>
      <pc:sldChg chg="addSp delSp modSp mod">
        <pc:chgData name="Bruni Barbara" userId="9a4704e3-8b92-461e-8c44-789974e0ac49" providerId="ADAL" clId="{E73CF8BB-166F-417D-86CE-BC2E556EA0CA}" dt="2025-02-27T14:03:33.897" v="490" actId="1076"/>
        <pc:sldMkLst>
          <pc:docMk/>
          <pc:sldMk cId="2130122905" sldId="427"/>
        </pc:sldMkLst>
        <pc:spChg chg="mod">
          <ac:chgData name="Bruni Barbara" userId="9a4704e3-8b92-461e-8c44-789974e0ac49" providerId="ADAL" clId="{E73CF8BB-166F-417D-86CE-BC2E556EA0CA}" dt="2025-02-27T14:03:33.897" v="490" actId="1076"/>
          <ac:spMkLst>
            <pc:docMk/>
            <pc:sldMk cId="2130122905" sldId="427"/>
            <ac:spMk id="2" creationId="{A26A59D1-E99E-7B5C-1356-FC0542A90D98}"/>
          </ac:spMkLst>
        </pc:spChg>
        <pc:spChg chg="add del mod">
          <ac:chgData name="Bruni Barbara" userId="9a4704e3-8b92-461e-8c44-789974e0ac49" providerId="ADAL" clId="{E73CF8BB-166F-417D-86CE-BC2E556EA0CA}" dt="2025-02-27T14:02:43.478" v="487" actId="22"/>
          <ac:spMkLst>
            <pc:docMk/>
            <pc:sldMk cId="2130122905" sldId="427"/>
            <ac:spMk id="6" creationId="{F04CA53F-98ED-D54C-994D-C457554083E8}"/>
          </ac:spMkLst>
        </pc:spChg>
        <pc:picChg chg="del">
          <ac:chgData name="Bruni Barbara" userId="9a4704e3-8b92-461e-8c44-789974e0ac49" providerId="ADAL" clId="{E73CF8BB-166F-417D-86CE-BC2E556EA0CA}" dt="2025-02-27T14:02:06.037" v="486" actId="478"/>
          <ac:picMkLst>
            <pc:docMk/>
            <pc:sldMk cId="2130122905" sldId="427"/>
            <ac:picMk id="7" creationId="{344E5BE4-7594-33D8-4EBE-7DE8C057FC49}"/>
          </ac:picMkLst>
        </pc:picChg>
        <pc:picChg chg="add mod ord">
          <ac:chgData name="Bruni Barbara" userId="9a4704e3-8b92-461e-8c44-789974e0ac49" providerId="ADAL" clId="{E73CF8BB-166F-417D-86CE-BC2E556EA0CA}" dt="2025-02-27T14:02:43.478" v="487" actId="22"/>
          <ac:picMkLst>
            <pc:docMk/>
            <pc:sldMk cId="2130122905" sldId="427"/>
            <ac:picMk id="9" creationId="{F2010F73-0A58-B976-0E2D-ABDD0C6CF814}"/>
          </ac:picMkLst>
        </pc:picChg>
      </pc:sldChg>
      <pc:sldChg chg="addSp delSp modSp mod">
        <pc:chgData name="Bruni Barbara" userId="9a4704e3-8b92-461e-8c44-789974e0ac49" providerId="ADAL" clId="{E73CF8BB-166F-417D-86CE-BC2E556EA0CA}" dt="2025-02-27T13:10:52.213" v="219" actId="22"/>
        <pc:sldMkLst>
          <pc:docMk/>
          <pc:sldMk cId="2861206162" sldId="428"/>
        </pc:sldMkLst>
        <pc:spChg chg="mod">
          <ac:chgData name="Bruni Barbara" userId="9a4704e3-8b92-461e-8c44-789974e0ac49" providerId="ADAL" clId="{E73CF8BB-166F-417D-86CE-BC2E556EA0CA}" dt="2025-02-27T13:07:49.441" v="217" actId="255"/>
          <ac:spMkLst>
            <pc:docMk/>
            <pc:sldMk cId="2861206162" sldId="428"/>
            <ac:spMk id="2" creationId="{C63B92DD-E9DF-3C3A-DA5C-6682D25C9BC9}"/>
          </ac:spMkLst>
        </pc:spChg>
        <pc:spChg chg="add del mod">
          <ac:chgData name="Bruni Barbara" userId="9a4704e3-8b92-461e-8c44-789974e0ac49" providerId="ADAL" clId="{E73CF8BB-166F-417D-86CE-BC2E556EA0CA}" dt="2025-02-27T13:10:52.213" v="219" actId="22"/>
          <ac:spMkLst>
            <pc:docMk/>
            <pc:sldMk cId="2861206162" sldId="428"/>
            <ac:spMk id="6" creationId="{E533CA89-2BBA-B287-B9A5-5BEDB8809641}"/>
          </ac:spMkLst>
        </pc:spChg>
        <pc:picChg chg="del">
          <ac:chgData name="Bruni Barbara" userId="9a4704e3-8b92-461e-8c44-789974e0ac49" providerId="ADAL" clId="{E73CF8BB-166F-417D-86CE-BC2E556EA0CA}" dt="2025-02-27T13:10:49.199" v="218" actId="478"/>
          <ac:picMkLst>
            <pc:docMk/>
            <pc:sldMk cId="2861206162" sldId="428"/>
            <ac:picMk id="7" creationId="{04195BFD-7B74-2B2C-B5BD-1E89A1FC6DB7}"/>
          </ac:picMkLst>
        </pc:picChg>
        <pc:picChg chg="add mod ord">
          <ac:chgData name="Bruni Barbara" userId="9a4704e3-8b92-461e-8c44-789974e0ac49" providerId="ADAL" clId="{E73CF8BB-166F-417D-86CE-BC2E556EA0CA}" dt="2025-02-27T13:10:52.213" v="219" actId="22"/>
          <ac:picMkLst>
            <pc:docMk/>
            <pc:sldMk cId="2861206162" sldId="428"/>
            <ac:picMk id="9" creationId="{A1220106-BA2C-B0D0-E918-FF18D7ECF469}"/>
          </ac:picMkLst>
        </pc:picChg>
      </pc:sldChg>
      <pc:sldChg chg="addSp delSp modSp mod">
        <pc:chgData name="Bruni Barbara" userId="9a4704e3-8b92-461e-8c44-789974e0ac49" providerId="ADAL" clId="{E73CF8BB-166F-417D-86CE-BC2E556EA0CA}" dt="2025-02-27T13:07:22.067" v="216" actId="255"/>
        <pc:sldMkLst>
          <pc:docMk/>
          <pc:sldMk cId="3505891255" sldId="429"/>
        </pc:sldMkLst>
        <pc:spChg chg="mod">
          <ac:chgData name="Bruni Barbara" userId="9a4704e3-8b92-461e-8c44-789974e0ac49" providerId="ADAL" clId="{E73CF8BB-166F-417D-86CE-BC2E556EA0CA}" dt="2025-02-27T13:07:22.067" v="216" actId="255"/>
          <ac:spMkLst>
            <pc:docMk/>
            <pc:sldMk cId="3505891255" sldId="429"/>
            <ac:spMk id="2" creationId="{59B543D2-13A2-6CF8-D6CE-939FD8F86B20}"/>
          </ac:spMkLst>
        </pc:spChg>
        <pc:spChg chg="mod ord">
          <ac:chgData name="Bruni Barbara" userId="9a4704e3-8b92-461e-8c44-789974e0ac49" providerId="ADAL" clId="{E73CF8BB-166F-417D-86CE-BC2E556EA0CA}" dt="2025-02-27T13:04:43.493" v="211" actId="26606"/>
          <ac:spMkLst>
            <pc:docMk/>
            <pc:sldMk cId="3505891255" sldId="429"/>
            <ac:spMk id="4" creationId="{8A6B84AA-DBE6-58C2-0C3E-287F0B789352}"/>
          </ac:spMkLst>
        </pc:spChg>
        <pc:spChg chg="del">
          <ac:chgData name="Bruni Barbara" userId="9a4704e3-8b92-461e-8c44-789974e0ac49" providerId="ADAL" clId="{E73CF8BB-166F-417D-86CE-BC2E556EA0CA}" dt="2025-02-27T13:04:43.493" v="211" actId="26606"/>
          <ac:spMkLst>
            <pc:docMk/>
            <pc:sldMk cId="3505891255" sldId="429"/>
            <ac:spMk id="5" creationId="{EF2AA608-349F-9495-68D3-DDB78BF519AB}"/>
          </ac:spMkLst>
        </pc:spChg>
        <pc:spChg chg="add del mod">
          <ac:chgData name="Bruni Barbara" userId="9a4704e3-8b92-461e-8c44-789974e0ac49" providerId="ADAL" clId="{E73CF8BB-166F-417D-86CE-BC2E556EA0CA}" dt="2025-02-27T13:04:33.536" v="210" actId="22"/>
          <ac:spMkLst>
            <pc:docMk/>
            <pc:sldMk cId="3505891255" sldId="429"/>
            <ac:spMk id="6" creationId="{0BB2CC0A-5290-FDD0-F758-BA89C1370148}"/>
          </ac:spMkLst>
        </pc:spChg>
        <pc:spChg chg="add del mod">
          <ac:chgData name="Bruni Barbara" userId="9a4704e3-8b92-461e-8c44-789974e0ac49" providerId="ADAL" clId="{E73CF8BB-166F-417D-86CE-BC2E556EA0CA}" dt="2025-02-27T13:05:47.222" v="215" actId="22"/>
          <ac:spMkLst>
            <pc:docMk/>
            <pc:sldMk cId="3505891255" sldId="429"/>
            <ac:spMk id="11" creationId="{426DFA3C-AFE9-8878-6643-D8AC17B9D5ED}"/>
          </ac:spMkLst>
        </pc:spChg>
        <pc:spChg chg="add">
          <ac:chgData name="Bruni Barbara" userId="9a4704e3-8b92-461e-8c44-789974e0ac49" providerId="ADAL" clId="{E73CF8BB-166F-417D-86CE-BC2E556EA0CA}" dt="2025-02-27T13:04:43.493" v="211" actId="26606"/>
          <ac:spMkLst>
            <pc:docMk/>
            <pc:sldMk cId="3505891255" sldId="429"/>
            <ac:spMk id="14" creationId="{846B0FD2-1AC1-8CAD-359C-17886AFFAF5E}"/>
          </ac:spMkLst>
        </pc:spChg>
        <pc:picChg chg="del">
          <ac:chgData name="Bruni Barbara" userId="9a4704e3-8b92-461e-8c44-789974e0ac49" providerId="ADAL" clId="{E73CF8BB-166F-417D-86CE-BC2E556EA0CA}" dt="2025-02-27T13:04:30.403" v="209" actId="478"/>
          <ac:picMkLst>
            <pc:docMk/>
            <pc:sldMk cId="3505891255" sldId="429"/>
            <ac:picMk id="7" creationId="{A5CFE0E0-8988-0276-0274-D31A249E0048}"/>
          </ac:picMkLst>
        </pc:picChg>
        <pc:picChg chg="add del mod ord">
          <ac:chgData name="Bruni Barbara" userId="9a4704e3-8b92-461e-8c44-789974e0ac49" providerId="ADAL" clId="{E73CF8BB-166F-417D-86CE-BC2E556EA0CA}" dt="2025-02-27T13:05:44.536" v="214" actId="478"/>
          <ac:picMkLst>
            <pc:docMk/>
            <pc:sldMk cId="3505891255" sldId="429"/>
            <ac:picMk id="9" creationId="{39AC713B-6C82-CFD2-1B38-CC8BE2281774}"/>
          </ac:picMkLst>
        </pc:picChg>
        <pc:picChg chg="add mod ord">
          <ac:chgData name="Bruni Barbara" userId="9a4704e3-8b92-461e-8c44-789974e0ac49" providerId="ADAL" clId="{E73CF8BB-166F-417D-86CE-BC2E556EA0CA}" dt="2025-02-27T13:05:47.222" v="215" actId="22"/>
          <ac:picMkLst>
            <pc:docMk/>
            <pc:sldMk cId="3505891255" sldId="429"/>
            <ac:picMk id="13" creationId="{D4E4553B-7F69-52BC-F1CB-BA65BDD68242}"/>
          </ac:picMkLst>
        </pc:picChg>
      </pc:sldChg>
      <pc:sldChg chg="addSp delSp modSp mod">
        <pc:chgData name="Bruni Barbara" userId="9a4704e3-8b92-461e-8c44-789974e0ac49" providerId="ADAL" clId="{E73CF8BB-166F-417D-86CE-BC2E556EA0CA}" dt="2025-02-27T13:19:14.592" v="244" actId="22"/>
        <pc:sldMkLst>
          <pc:docMk/>
          <pc:sldMk cId="696436196" sldId="430"/>
        </pc:sldMkLst>
        <pc:spChg chg="mod">
          <ac:chgData name="Bruni Barbara" userId="9a4704e3-8b92-461e-8c44-789974e0ac49" providerId="ADAL" clId="{E73CF8BB-166F-417D-86CE-BC2E556EA0CA}" dt="2025-02-27T13:11:54.365" v="221" actId="255"/>
          <ac:spMkLst>
            <pc:docMk/>
            <pc:sldMk cId="696436196" sldId="430"/>
            <ac:spMk id="2" creationId="{3223AF76-AA40-BA1C-9E05-7696726945EF}"/>
          </ac:spMkLst>
        </pc:spChg>
        <pc:spChg chg="add del mod">
          <ac:chgData name="Bruni Barbara" userId="9a4704e3-8b92-461e-8c44-789974e0ac49" providerId="ADAL" clId="{E73CF8BB-166F-417D-86CE-BC2E556EA0CA}" dt="2025-02-27T13:19:14.592" v="244" actId="22"/>
          <ac:spMkLst>
            <pc:docMk/>
            <pc:sldMk cId="696436196" sldId="430"/>
            <ac:spMk id="6" creationId="{83E13599-E122-54EA-88E3-7F67624EB68D}"/>
          </ac:spMkLst>
        </pc:spChg>
        <pc:picChg chg="del">
          <ac:chgData name="Bruni Barbara" userId="9a4704e3-8b92-461e-8c44-789974e0ac49" providerId="ADAL" clId="{E73CF8BB-166F-417D-86CE-BC2E556EA0CA}" dt="2025-02-27T13:19:11.945" v="243" actId="478"/>
          <ac:picMkLst>
            <pc:docMk/>
            <pc:sldMk cId="696436196" sldId="430"/>
            <ac:picMk id="7" creationId="{59A427AE-13AF-0A58-5117-4F53D1A905C4}"/>
          </ac:picMkLst>
        </pc:picChg>
        <pc:picChg chg="add mod ord">
          <ac:chgData name="Bruni Barbara" userId="9a4704e3-8b92-461e-8c44-789974e0ac49" providerId="ADAL" clId="{E73CF8BB-166F-417D-86CE-BC2E556EA0CA}" dt="2025-02-27T13:19:14.592" v="244" actId="22"/>
          <ac:picMkLst>
            <pc:docMk/>
            <pc:sldMk cId="696436196" sldId="430"/>
            <ac:picMk id="9" creationId="{1DD6E4E1-6635-B2CD-62EE-6020220F1AC2}"/>
          </ac:picMkLst>
        </pc:picChg>
      </pc:sldChg>
      <pc:sldChg chg="modSp mod">
        <pc:chgData name="Bruni Barbara" userId="9a4704e3-8b92-461e-8c44-789974e0ac49" providerId="ADAL" clId="{E73CF8BB-166F-417D-86CE-BC2E556EA0CA}" dt="2025-02-27T13:23:33.049" v="245" actId="255"/>
        <pc:sldMkLst>
          <pc:docMk/>
          <pc:sldMk cId="1960301673" sldId="432"/>
        </pc:sldMkLst>
        <pc:spChg chg="mod">
          <ac:chgData name="Bruni Barbara" userId="9a4704e3-8b92-461e-8c44-789974e0ac49" providerId="ADAL" clId="{E73CF8BB-166F-417D-86CE-BC2E556EA0CA}" dt="2025-02-27T13:23:33.049" v="245" actId="255"/>
          <ac:spMkLst>
            <pc:docMk/>
            <pc:sldMk cId="1960301673" sldId="432"/>
            <ac:spMk id="2" creationId="{3E92A5C6-D42E-2063-9263-629C9E6A7E77}"/>
          </ac:spMkLst>
        </pc:spChg>
      </pc:sldChg>
      <pc:sldChg chg="addSp delSp modSp mod">
        <pc:chgData name="Bruni Barbara" userId="9a4704e3-8b92-461e-8c44-789974e0ac49" providerId="ADAL" clId="{E73CF8BB-166F-417D-86CE-BC2E556EA0CA}" dt="2025-02-27T13:25:29.764" v="250" actId="14100"/>
        <pc:sldMkLst>
          <pc:docMk/>
          <pc:sldMk cId="2893829896" sldId="433"/>
        </pc:sldMkLst>
        <pc:spChg chg="add del mod">
          <ac:chgData name="Bruni Barbara" userId="9a4704e3-8b92-461e-8c44-789974e0ac49" providerId="ADAL" clId="{E73CF8BB-166F-417D-86CE-BC2E556EA0CA}" dt="2025-02-27T13:25:12.420" v="247" actId="22"/>
          <ac:spMkLst>
            <pc:docMk/>
            <pc:sldMk cId="2893829896" sldId="433"/>
            <ac:spMk id="6" creationId="{B14F0141-CE0D-2230-E554-505D9771DB03}"/>
          </ac:spMkLst>
        </pc:spChg>
        <pc:picChg chg="add mod ord">
          <ac:chgData name="Bruni Barbara" userId="9a4704e3-8b92-461e-8c44-789974e0ac49" providerId="ADAL" clId="{E73CF8BB-166F-417D-86CE-BC2E556EA0CA}" dt="2025-02-27T13:25:29.764" v="250" actId="14100"/>
          <ac:picMkLst>
            <pc:docMk/>
            <pc:sldMk cId="2893829896" sldId="433"/>
            <ac:picMk id="8" creationId="{7A1E2D67-D9B0-1A96-88E1-0A8C7CC424A8}"/>
          </ac:picMkLst>
        </pc:picChg>
        <pc:picChg chg="del">
          <ac:chgData name="Bruni Barbara" userId="9a4704e3-8b92-461e-8c44-789974e0ac49" providerId="ADAL" clId="{E73CF8BB-166F-417D-86CE-BC2E556EA0CA}" dt="2025-02-27T13:25:09.716" v="246" actId="478"/>
          <ac:picMkLst>
            <pc:docMk/>
            <pc:sldMk cId="2893829896" sldId="433"/>
            <ac:picMk id="9" creationId="{5A0F0B8A-79C0-086A-95BF-29D5DFC8118E}"/>
          </ac:picMkLst>
        </pc:picChg>
      </pc:sldChg>
      <pc:sldChg chg="modSp add mod">
        <pc:chgData name="Bruni Barbara" userId="9a4704e3-8b92-461e-8c44-789974e0ac49" providerId="ADAL" clId="{E73CF8BB-166F-417D-86CE-BC2E556EA0CA}" dt="2025-02-27T14:05:34.577" v="729" actId="20577"/>
        <pc:sldMkLst>
          <pc:docMk/>
          <pc:sldMk cId="4114478986" sldId="434"/>
        </pc:sldMkLst>
        <pc:spChg chg="mod">
          <ac:chgData name="Bruni Barbara" userId="9a4704e3-8b92-461e-8c44-789974e0ac49" providerId="ADAL" clId="{E73CF8BB-166F-417D-86CE-BC2E556EA0CA}" dt="2025-02-27T14:05:34.577" v="729" actId="20577"/>
          <ac:spMkLst>
            <pc:docMk/>
            <pc:sldMk cId="4114478986" sldId="434"/>
            <ac:spMk id="10" creationId="{B862AD61-6A2B-CBB0-A9A4-025015E99262}"/>
          </ac:spMkLst>
        </pc:spChg>
        <pc:picChg chg="mod">
          <ac:chgData name="Bruni Barbara" userId="9a4704e3-8b92-461e-8c44-789974e0ac49" providerId="ADAL" clId="{E73CF8BB-166F-417D-86CE-BC2E556EA0CA}" dt="2025-02-27T14:01:29.589" v="485" actId="14100"/>
          <ac:picMkLst>
            <pc:docMk/>
            <pc:sldMk cId="4114478986" sldId="434"/>
            <ac:picMk id="8" creationId="{D105F07F-D814-88EC-0BC2-BE39C6FE8879}"/>
          </ac:picMkLst>
        </pc:picChg>
      </pc:sldChg>
      <pc:sldChg chg="addSp delSp modSp mod">
        <pc:chgData name="Bruni Barbara" userId="9a4704e3-8b92-461e-8c44-789974e0ac49" providerId="ADAL" clId="{E73CF8BB-166F-417D-86CE-BC2E556EA0CA}" dt="2025-02-27T13:44:33.395" v="429" actId="1076"/>
        <pc:sldMkLst>
          <pc:docMk/>
          <pc:sldMk cId="3530977786" sldId="435"/>
        </pc:sldMkLst>
        <pc:spChg chg="mod">
          <ac:chgData name="Bruni Barbara" userId="9a4704e3-8b92-461e-8c44-789974e0ac49" providerId="ADAL" clId="{E73CF8BB-166F-417D-86CE-BC2E556EA0CA}" dt="2025-02-27T13:31:15.372" v="328" actId="20577"/>
          <ac:spMkLst>
            <pc:docMk/>
            <pc:sldMk cId="3530977786" sldId="435"/>
            <ac:spMk id="2" creationId="{4035B7BF-CAA6-832A-5508-E21AD52956A4}"/>
          </ac:spMkLst>
        </pc:spChg>
        <pc:spChg chg="mod">
          <ac:chgData name="Bruni Barbara" userId="9a4704e3-8b92-461e-8c44-789974e0ac49" providerId="ADAL" clId="{E73CF8BB-166F-417D-86CE-BC2E556EA0CA}" dt="2025-02-27T13:42:59.115" v="423" actId="20577"/>
          <ac:spMkLst>
            <pc:docMk/>
            <pc:sldMk cId="3530977786" sldId="435"/>
            <ac:spMk id="7" creationId="{0DF3FFFC-3420-3B02-7976-85538116139E}"/>
          </ac:spMkLst>
        </pc:spChg>
        <pc:picChg chg="add mod">
          <ac:chgData name="Bruni Barbara" userId="9a4704e3-8b92-461e-8c44-789974e0ac49" providerId="ADAL" clId="{E73CF8BB-166F-417D-86CE-BC2E556EA0CA}" dt="2025-02-27T13:43:02.686" v="424" actId="1076"/>
          <ac:picMkLst>
            <pc:docMk/>
            <pc:sldMk cId="3530977786" sldId="435"/>
            <ac:picMk id="10" creationId="{F4D9B41A-427F-95FA-1883-0D327E135112}"/>
          </ac:picMkLst>
        </pc:picChg>
        <pc:picChg chg="add mod">
          <ac:chgData name="Bruni Barbara" userId="9a4704e3-8b92-461e-8c44-789974e0ac49" providerId="ADAL" clId="{E73CF8BB-166F-417D-86CE-BC2E556EA0CA}" dt="2025-02-27T13:44:33.395" v="429" actId="1076"/>
          <ac:picMkLst>
            <pc:docMk/>
            <pc:sldMk cId="3530977786" sldId="435"/>
            <ac:picMk id="13" creationId="{035EACC1-2C52-405C-B1B6-1E365320518A}"/>
          </ac:picMkLst>
        </pc:picChg>
        <pc:picChg chg="del mod">
          <ac:chgData name="Bruni Barbara" userId="9a4704e3-8b92-461e-8c44-789974e0ac49" providerId="ADAL" clId="{E73CF8BB-166F-417D-86CE-BC2E556EA0CA}" dt="2025-02-27T13:44:21.223" v="426" actId="478"/>
          <ac:picMkLst>
            <pc:docMk/>
            <pc:sldMk cId="3530977786" sldId="435"/>
            <ac:picMk id="2052" creationId="{EB111F5B-ECF4-C3AB-814D-AE87B11D7F3E}"/>
          </ac:picMkLst>
        </pc:picChg>
      </pc:sldChg>
      <pc:sldChg chg="del">
        <pc:chgData name="Bruni Barbara" userId="9a4704e3-8b92-461e-8c44-789974e0ac49" providerId="ADAL" clId="{E73CF8BB-166F-417D-86CE-BC2E556EA0CA}" dt="2025-02-27T13:26:14.007" v="251" actId="2696"/>
        <pc:sldMkLst>
          <pc:docMk/>
          <pc:sldMk cId="4090245866" sldId="436"/>
        </pc:sldMkLst>
      </pc:sldChg>
      <pc:sldChg chg="del">
        <pc:chgData name="Bruni Barbara" userId="9a4704e3-8b92-461e-8c44-789974e0ac49" providerId="ADAL" clId="{E73CF8BB-166F-417D-86CE-BC2E556EA0CA}" dt="2025-02-27T13:30:11.091" v="263" actId="2696"/>
        <pc:sldMkLst>
          <pc:docMk/>
          <pc:sldMk cId="3523429766" sldId="437"/>
        </pc:sldMkLst>
      </pc:sldChg>
      <pc:sldChg chg="modSp del mod">
        <pc:chgData name="Bruni Barbara" userId="9a4704e3-8b92-461e-8c44-789974e0ac49" providerId="ADAL" clId="{E73CF8BB-166F-417D-86CE-BC2E556EA0CA}" dt="2025-02-27T13:47:52.843" v="436" actId="2696"/>
        <pc:sldMkLst>
          <pc:docMk/>
          <pc:sldMk cId="3087778551" sldId="441"/>
        </pc:sldMkLst>
        <pc:graphicFrameChg chg="modGraphic">
          <ac:chgData name="Bruni Barbara" userId="9a4704e3-8b92-461e-8c44-789974e0ac49" providerId="ADAL" clId="{E73CF8BB-166F-417D-86CE-BC2E556EA0CA}" dt="2025-02-27T13:47:47.649" v="435" actId="6549"/>
          <ac:graphicFrameMkLst>
            <pc:docMk/>
            <pc:sldMk cId="3087778551" sldId="441"/>
            <ac:graphicFrameMk id="11" creationId="{66015BC8-92CD-E0F4-54BD-1614DC5A6185}"/>
          </ac:graphicFrameMkLst>
        </pc:graphicFrameChg>
      </pc:sldChg>
      <pc:sldChg chg="modSp new mod">
        <pc:chgData name="Bruni Barbara" userId="9a4704e3-8b92-461e-8c44-789974e0ac49" providerId="ADAL" clId="{E73CF8BB-166F-417D-86CE-BC2E556EA0CA}" dt="2025-02-27T11:50:12.552" v="30" actId="20577"/>
        <pc:sldMkLst>
          <pc:docMk/>
          <pc:sldMk cId="2967896742" sldId="442"/>
        </pc:sldMkLst>
        <pc:spChg chg="mod">
          <ac:chgData name="Bruni Barbara" userId="9a4704e3-8b92-461e-8c44-789974e0ac49" providerId="ADAL" clId="{E73CF8BB-166F-417D-86CE-BC2E556EA0CA}" dt="2025-02-27T11:46:15.678" v="28" actId="20577"/>
          <ac:spMkLst>
            <pc:docMk/>
            <pc:sldMk cId="2967896742" sldId="442"/>
            <ac:spMk id="2" creationId="{EBA05F43-43C0-753D-D69B-C30FC341A39F}"/>
          </ac:spMkLst>
        </pc:spChg>
        <pc:spChg chg="mod">
          <ac:chgData name="Bruni Barbara" userId="9a4704e3-8b92-461e-8c44-789974e0ac49" providerId="ADAL" clId="{E73CF8BB-166F-417D-86CE-BC2E556EA0CA}" dt="2025-02-27T11:50:12.552" v="30" actId="20577"/>
          <ac:spMkLst>
            <pc:docMk/>
            <pc:sldMk cId="2967896742" sldId="442"/>
            <ac:spMk id="3" creationId="{FD9910B6-94FF-79DF-DB03-8436E649055A}"/>
          </ac:spMkLst>
        </pc:spChg>
      </pc:sldChg>
      <pc:sldChg chg="addSp delSp modSp new del mod">
        <pc:chgData name="Bruni Barbara" userId="9a4704e3-8b92-461e-8c44-789974e0ac49" providerId="ADAL" clId="{E73CF8BB-166F-417D-86CE-BC2E556EA0CA}" dt="2025-02-27T13:27:52.976" v="252" actId="2696"/>
        <pc:sldMkLst>
          <pc:docMk/>
          <pc:sldMk cId="948332894" sldId="443"/>
        </pc:sldMkLst>
        <pc:spChg chg="mod">
          <ac:chgData name="Bruni Barbara" userId="9a4704e3-8b92-461e-8c44-789974e0ac49" providerId="ADAL" clId="{E73CF8BB-166F-417D-86CE-BC2E556EA0CA}" dt="2025-02-27T13:17:21.525" v="239" actId="21"/>
          <ac:spMkLst>
            <pc:docMk/>
            <pc:sldMk cId="948332894" sldId="443"/>
            <ac:spMk id="2" creationId="{9AAF9F23-01E5-1C97-670B-4D09725F0ACE}"/>
          </ac:spMkLst>
        </pc:spChg>
        <pc:spChg chg="mod">
          <ac:chgData name="Bruni Barbara" userId="9a4704e3-8b92-461e-8c44-789974e0ac49" providerId="ADAL" clId="{E73CF8BB-166F-417D-86CE-BC2E556EA0CA}" dt="2025-02-27T13:16:01.687" v="234" actId="6549"/>
          <ac:spMkLst>
            <pc:docMk/>
            <pc:sldMk cId="948332894" sldId="443"/>
            <ac:spMk id="3" creationId="{21873941-C00B-FDF4-996F-C2A1FF1E6B5A}"/>
          </ac:spMkLst>
        </pc:spChg>
        <pc:picChg chg="add del mod">
          <ac:chgData name="Bruni Barbara" userId="9a4704e3-8b92-461e-8c44-789974e0ac49" providerId="ADAL" clId="{E73CF8BB-166F-417D-86CE-BC2E556EA0CA}" dt="2025-02-27T13:17:31.192" v="241" actId="21"/>
          <ac:picMkLst>
            <pc:docMk/>
            <pc:sldMk cId="948332894" sldId="443"/>
            <ac:picMk id="6" creationId="{8479621B-D025-20B9-2ACC-6EC0307F3E31}"/>
          </ac:picMkLst>
        </pc:picChg>
      </pc:sldChg>
      <pc:sldChg chg="new del">
        <pc:chgData name="Bruni Barbara" userId="9a4704e3-8b92-461e-8c44-789974e0ac49" providerId="ADAL" clId="{E73CF8BB-166F-417D-86CE-BC2E556EA0CA}" dt="2025-02-27T12:02:21.592" v="55" actId="2696"/>
        <pc:sldMkLst>
          <pc:docMk/>
          <pc:sldMk cId="1521625692" sldId="443"/>
        </pc:sldMkLst>
      </pc:sldChg>
      <pc:sldChg chg="new del">
        <pc:chgData name="Bruni Barbara" userId="9a4704e3-8b92-461e-8c44-789974e0ac49" providerId="ADAL" clId="{E73CF8BB-166F-417D-86CE-BC2E556EA0CA}" dt="2025-02-27T13:14:07.839" v="223" actId="680"/>
        <pc:sldMkLst>
          <pc:docMk/>
          <pc:sldMk cId="1668784150" sldId="443"/>
        </pc:sldMkLst>
      </pc:sldChg>
      <pc:sldChg chg="addSp delSp modSp add mod">
        <pc:chgData name="Bruni Barbara" userId="9a4704e3-8b92-461e-8c44-789974e0ac49" providerId="ADAL" clId="{E73CF8BB-166F-417D-86CE-BC2E556EA0CA}" dt="2025-02-27T13:17:35.391" v="242"/>
        <pc:sldMkLst>
          <pc:docMk/>
          <pc:sldMk cId="2455505292" sldId="444"/>
        </pc:sldMkLst>
        <pc:spChg chg="mod">
          <ac:chgData name="Bruni Barbara" userId="9a4704e3-8b92-461e-8c44-789974e0ac49" providerId="ADAL" clId="{E73CF8BB-166F-417D-86CE-BC2E556EA0CA}" dt="2025-02-27T13:17:25.625" v="240"/>
          <ac:spMkLst>
            <pc:docMk/>
            <pc:sldMk cId="2455505292" sldId="444"/>
            <ac:spMk id="2" creationId="{44E3D4B8-7AEE-A123-97AC-A46B973A66C8}"/>
          </ac:spMkLst>
        </pc:spChg>
        <pc:spChg chg="add del mod">
          <ac:chgData name="Bruni Barbara" userId="9a4704e3-8b92-461e-8c44-789974e0ac49" providerId="ADAL" clId="{E73CF8BB-166F-417D-86CE-BC2E556EA0CA}" dt="2025-02-27T13:17:35.391" v="242"/>
          <ac:spMkLst>
            <pc:docMk/>
            <pc:sldMk cId="2455505292" sldId="444"/>
            <ac:spMk id="6" creationId="{81AD02C4-4B1D-D927-BADA-04BD624038DD}"/>
          </ac:spMkLst>
        </pc:spChg>
        <pc:picChg chg="del">
          <ac:chgData name="Bruni Barbara" userId="9a4704e3-8b92-461e-8c44-789974e0ac49" providerId="ADAL" clId="{E73CF8BB-166F-417D-86CE-BC2E556EA0CA}" dt="2025-02-27T13:16:57.608" v="236" actId="478"/>
          <ac:picMkLst>
            <pc:docMk/>
            <pc:sldMk cId="2455505292" sldId="444"/>
            <ac:picMk id="7" creationId="{980EA02B-C770-51A1-EF47-0721BA2EEA3F}"/>
          </ac:picMkLst>
        </pc:picChg>
        <pc:picChg chg="add mod">
          <ac:chgData name="Bruni Barbara" userId="9a4704e3-8b92-461e-8c44-789974e0ac49" providerId="ADAL" clId="{E73CF8BB-166F-417D-86CE-BC2E556EA0CA}" dt="2025-02-27T13:17:35.391" v="242"/>
          <ac:picMkLst>
            <pc:docMk/>
            <pc:sldMk cId="2455505292" sldId="444"/>
            <ac:picMk id="8" creationId="{BC2AB662-7116-4F1C-8D37-F4D3CC53F376}"/>
          </ac:picMkLst>
        </pc:picChg>
      </pc:sldChg>
      <pc:sldChg chg="addSp delSp modSp add mod">
        <pc:chgData name="Bruni Barbara" userId="9a4704e3-8b92-461e-8c44-789974e0ac49" providerId="ADAL" clId="{E73CF8BB-166F-417D-86CE-BC2E556EA0CA}" dt="2025-02-27T13:29:09.768" v="260" actId="20577"/>
        <pc:sldMkLst>
          <pc:docMk/>
          <pc:sldMk cId="4167217986" sldId="445"/>
        </pc:sldMkLst>
        <pc:spChg chg="mod">
          <ac:chgData name="Bruni Barbara" userId="9a4704e3-8b92-461e-8c44-789974e0ac49" providerId="ADAL" clId="{E73CF8BB-166F-417D-86CE-BC2E556EA0CA}" dt="2025-02-27T13:29:09.768" v="260" actId="20577"/>
          <ac:spMkLst>
            <pc:docMk/>
            <pc:sldMk cId="4167217986" sldId="445"/>
            <ac:spMk id="2" creationId="{5D403241-1547-97F6-0F76-016027A7A293}"/>
          </ac:spMkLst>
        </pc:spChg>
        <pc:spChg chg="add del mod">
          <ac:chgData name="Bruni Barbara" userId="9a4704e3-8b92-461e-8c44-789974e0ac49" providerId="ADAL" clId="{E73CF8BB-166F-417D-86CE-BC2E556EA0CA}" dt="2025-02-27T13:28:08.776" v="255" actId="22"/>
          <ac:spMkLst>
            <pc:docMk/>
            <pc:sldMk cId="4167217986" sldId="445"/>
            <ac:spMk id="6" creationId="{918C7BD9-061E-53B0-F394-5F89956DB531}"/>
          </ac:spMkLst>
        </pc:spChg>
        <pc:picChg chg="del">
          <ac:chgData name="Bruni Barbara" userId="9a4704e3-8b92-461e-8c44-789974e0ac49" providerId="ADAL" clId="{E73CF8BB-166F-417D-86CE-BC2E556EA0CA}" dt="2025-02-27T13:28:05.966" v="254" actId="478"/>
          <ac:picMkLst>
            <pc:docMk/>
            <pc:sldMk cId="4167217986" sldId="445"/>
            <ac:picMk id="8" creationId="{98EBC6DD-8354-0E3E-3499-6D7F7F1910A1}"/>
          </ac:picMkLst>
        </pc:picChg>
        <pc:picChg chg="add mod ord">
          <ac:chgData name="Bruni Barbara" userId="9a4704e3-8b92-461e-8c44-789974e0ac49" providerId="ADAL" clId="{E73CF8BB-166F-417D-86CE-BC2E556EA0CA}" dt="2025-02-27T13:28:08.776" v="255" actId="22"/>
          <ac:picMkLst>
            <pc:docMk/>
            <pc:sldMk cId="4167217986" sldId="445"/>
            <ac:picMk id="9" creationId="{FBF43485-1755-F88C-3FA4-5A72EC117D8F}"/>
          </ac:picMkLst>
        </pc:picChg>
      </pc:sldChg>
      <pc:sldChg chg="addSp delSp modSp add mod">
        <pc:chgData name="Bruni Barbara" userId="9a4704e3-8b92-461e-8c44-789974e0ac49" providerId="ADAL" clId="{E73CF8BB-166F-417D-86CE-BC2E556EA0CA}" dt="2025-02-27T13:52:05.753" v="450" actId="113"/>
        <pc:sldMkLst>
          <pc:docMk/>
          <pc:sldMk cId="736245017" sldId="446"/>
        </pc:sldMkLst>
        <pc:spChg chg="mod">
          <ac:chgData name="Bruni Barbara" userId="9a4704e3-8b92-461e-8c44-789974e0ac49" providerId="ADAL" clId="{E73CF8BB-166F-417D-86CE-BC2E556EA0CA}" dt="2025-02-27T13:49:28.202" v="439" actId="6549"/>
          <ac:spMkLst>
            <pc:docMk/>
            <pc:sldMk cId="736245017" sldId="446"/>
            <ac:spMk id="2" creationId="{61AA434D-36E7-C1BA-3352-8BBA8430B155}"/>
          </ac:spMkLst>
        </pc:spChg>
        <pc:spChg chg="add del mod">
          <ac:chgData name="Bruni Barbara" userId="9a4704e3-8b92-461e-8c44-789974e0ac49" providerId="ADAL" clId="{E73CF8BB-166F-417D-86CE-BC2E556EA0CA}" dt="2025-02-27T13:49:32.266" v="441"/>
          <ac:spMkLst>
            <pc:docMk/>
            <pc:sldMk cId="736245017" sldId="446"/>
            <ac:spMk id="6" creationId="{3C671DA1-3A25-D205-BC1E-6D336EF27DA5}"/>
          </ac:spMkLst>
        </pc:spChg>
        <pc:spChg chg="add del mod">
          <ac:chgData name="Bruni Barbara" userId="9a4704e3-8b92-461e-8c44-789974e0ac49" providerId="ADAL" clId="{E73CF8BB-166F-417D-86CE-BC2E556EA0CA}" dt="2025-02-27T13:51:13.199" v="444" actId="22"/>
          <ac:spMkLst>
            <pc:docMk/>
            <pc:sldMk cId="736245017" sldId="446"/>
            <ac:spMk id="10" creationId="{B967E287-ED4E-D84B-DC7B-094F46F1A932}"/>
          </ac:spMkLst>
        </pc:spChg>
        <pc:spChg chg="add mod">
          <ac:chgData name="Bruni Barbara" userId="9a4704e3-8b92-461e-8c44-789974e0ac49" providerId="ADAL" clId="{E73CF8BB-166F-417D-86CE-BC2E556EA0CA}" dt="2025-02-27T13:52:05.753" v="450" actId="113"/>
          <ac:spMkLst>
            <pc:docMk/>
            <pc:sldMk cId="736245017" sldId="446"/>
            <ac:spMk id="14" creationId="{314F54FB-0FB7-542E-685B-F3B0B51B5256}"/>
          </ac:spMkLst>
        </pc:spChg>
        <pc:picChg chg="del">
          <ac:chgData name="Bruni Barbara" userId="9a4704e3-8b92-461e-8c44-789974e0ac49" providerId="ADAL" clId="{E73CF8BB-166F-417D-86CE-BC2E556EA0CA}" dt="2025-02-27T13:49:29.534" v="440" actId="478"/>
          <ac:picMkLst>
            <pc:docMk/>
            <pc:sldMk cId="736245017" sldId="446"/>
            <ac:picMk id="7" creationId="{40E1A2AC-3E6B-0B04-DF47-A074D2591601}"/>
          </ac:picMkLst>
        </pc:picChg>
        <pc:picChg chg="add del mod">
          <ac:chgData name="Bruni Barbara" userId="9a4704e3-8b92-461e-8c44-789974e0ac49" providerId="ADAL" clId="{E73CF8BB-166F-417D-86CE-BC2E556EA0CA}" dt="2025-02-27T13:51:10.782" v="443" actId="478"/>
          <ac:picMkLst>
            <pc:docMk/>
            <pc:sldMk cId="736245017" sldId="446"/>
            <ac:picMk id="8" creationId="{2CD3F36C-2119-401C-0043-298597CB7BAD}"/>
          </ac:picMkLst>
        </pc:picChg>
        <pc:picChg chg="add mod ord">
          <ac:chgData name="Bruni Barbara" userId="9a4704e3-8b92-461e-8c44-789974e0ac49" providerId="ADAL" clId="{E73CF8BB-166F-417D-86CE-BC2E556EA0CA}" dt="2025-02-27T13:51:23.608" v="446" actId="14100"/>
          <ac:picMkLst>
            <pc:docMk/>
            <pc:sldMk cId="736245017" sldId="446"/>
            <ac:picMk id="12" creationId="{0888F8BA-FCF9-A7C4-354F-49727C5AB938}"/>
          </ac:picMkLst>
        </pc:picChg>
      </pc:sldChg>
    </pc:docChg>
  </pc:docChgLst>
  <pc:docChgLst>
    <pc:chgData name="Keble Helen" userId="7acc20cd-9719-455c-8d2e-ee7ce83cb4d2" providerId="ADAL" clId="{CDC21664-781C-4954-B52B-7418D30BA681}"/>
    <pc:docChg chg="undo custSel addSld delSld modSld">
      <pc:chgData name="Keble Helen" userId="7acc20cd-9719-455c-8d2e-ee7ce83cb4d2" providerId="ADAL" clId="{CDC21664-781C-4954-B52B-7418D30BA681}" dt="2024-02-19T12:59:05.895" v="123" actId="47"/>
      <pc:docMkLst>
        <pc:docMk/>
      </pc:docMkLst>
      <pc:sldChg chg="add del">
        <pc:chgData name="Keble Helen" userId="7acc20cd-9719-455c-8d2e-ee7ce83cb4d2" providerId="ADAL" clId="{CDC21664-781C-4954-B52B-7418D30BA681}" dt="2024-02-15T16:01:33.662" v="93" actId="47"/>
        <pc:sldMkLst>
          <pc:docMk/>
          <pc:sldMk cId="63240149" sldId="281"/>
        </pc:sldMkLst>
      </pc:sldChg>
      <pc:sldChg chg="modSp mod">
        <pc:chgData name="Keble Helen" userId="7acc20cd-9719-455c-8d2e-ee7ce83cb4d2" providerId="ADAL" clId="{CDC21664-781C-4954-B52B-7418D30BA681}" dt="2024-02-15T15:56:47.526" v="84" actId="14100"/>
        <pc:sldMkLst>
          <pc:docMk/>
          <pc:sldMk cId="1485496890" sldId="282"/>
        </pc:sldMkLst>
      </pc:sldChg>
      <pc:sldChg chg="addSp delSp modSp mod">
        <pc:chgData name="Keble Helen" userId="7acc20cd-9719-455c-8d2e-ee7ce83cb4d2" providerId="ADAL" clId="{CDC21664-781C-4954-B52B-7418D30BA681}" dt="2024-02-15T16:05:02.140" v="116" actId="1076"/>
        <pc:sldMkLst>
          <pc:docMk/>
          <pc:sldMk cId="2299038273" sldId="376"/>
        </pc:sldMkLst>
      </pc:sldChg>
      <pc:sldChg chg="addSp modSp mod">
        <pc:chgData name="Keble Helen" userId="7acc20cd-9719-455c-8d2e-ee7ce83cb4d2" providerId="ADAL" clId="{CDC21664-781C-4954-B52B-7418D30BA681}" dt="2024-02-15T16:05:31.907" v="122" actId="1076"/>
        <pc:sldMkLst>
          <pc:docMk/>
          <pc:sldMk cId="2175089636" sldId="390"/>
        </pc:sldMkLst>
      </pc:sldChg>
      <pc:sldChg chg="add del mod modShow">
        <pc:chgData name="Keble Helen" userId="7acc20cd-9719-455c-8d2e-ee7ce83cb4d2" providerId="ADAL" clId="{CDC21664-781C-4954-B52B-7418D30BA681}" dt="2024-02-19T12:59:05.895" v="123" actId="47"/>
        <pc:sldMkLst>
          <pc:docMk/>
          <pc:sldMk cId="3499929309" sldId="392"/>
        </pc:sldMkLst>
      </pc:sldChg>
      <pc:sldChg chg="modSp mod modShow">
        <pc:chgData name="Keble Helen" userId="7acc20cd-9719-455c-8d2e-ee7ce83cb4d2" providerId="ADAL" clId="{CDC21664-781C-4954-B52B-7418D30BA681}" dt="2024-02-15T15:56:02.310" v="79" actId="1076"/>
        <pc:sldMkLst>
          <pc:docMk/>
          <pc:sldMk cId="2608101868" sldId="400"/>
        </pc:sldMkLst>
      </pc:sldChg>
      <pc:sldChg chg="addSp modSp mod">
        <pc:chgData name="Keble Helen" userId="7acc20cd-9719-455c-8d2e-ee7ce83cb4d2" providerId="ADAL" clId="{CDC21664-781C-4954-B52B-7418D30BA681}" dt="2024-02-15T16:04:42.004" v="111" actId="1076"/>
        <pc:sldMkLst>
          <pc:docMk/>
          <pc:sldMk cId="1231189223" sldId="403"/>
        </pc:sldMkLst>
      </pc:sldChg>
      <pc:sldChg chg="addSp modSp mod">
        <pc:chgData name="Keble Helen" userId="7acc20cd-9719-455c-8d2e-ee7ce83cb4d2" providerId="ADAL" clId="{CDC21664-781C-4954-B52B-7418D30BA681}" dt="2024-02-15T16:03:15.419" v="100" actId="1076"/>
        <pc:sldMkLst>
          <pc:docMk/>
          <pc:sldMk cId="329950627" sldId="407"/>
        </pc:sldMkLst>
      </pc:sldChg>
      <pc:sldChg chg="del">
        <pc:chgData name="Keble Helen" userId="7acc20cd-9719-455c-8d2e-ee7ce83cb4d2" providerId="ADAL" clId="{CDC21664-781C-4954-B52B-7418D30BA681}" dt="2024-02-15T15:56:09.246" v="80" actId="47"/>
        <pc:sldMkLst>
          <pc:docMk/>
          <pc:sldMk cId="2276580883" sldId="411"/>
        </pc:sldMkLst>
      </pc:sldChg>
      <pc:sldChg chg="modSp mod">
        <pc:chgData name="Keble Helen" userId="7acc20cd-9719-455c-8d2e-ee7ce83cb4d2" providerId="ADAL" clId="{CDC21664-781C-4954-B52B-7418D30BA681}" dt="2024-02-15T15:56:29.671" v="83" actId="14100"/>
        <pc:sldMkLst>
          <pc:docMk/>
          <pc:sldMk cId="2508493245" sldId="412"/>
        </pc:sldMkLst>
      </pc:sldChg>
      <pc:sldChg chg="modSp mod">
        <pc:chgData name="Keble Helen" userId="7acc20cd-9719-455c-8d2e-ee7ce83cb4d2" providerId="ADAL" clId="{CDC21664-781C-4954-B52B-7418D30BA681}" dt="2024-02-15T15:29:49.418" v="9" actId="123"/>
        <pc:sldMkLst>
          <pc:docMk/>
          <pc:sldMk cId="2128278911" sldId="417"/>
        </pc:sldMkLst>
      </pc:sldChg>
      <pc:sldChg chg="modSp mod">
        <pc:chgData name="Keble Helen" userId="7acc20cd-9719-455c-8d2e-ee7ce83cb4d2" providerId="ADAL" clId="{CDC21664-781C-4954-B52B-7418D30BA681}" dt="2024-02-15T15:43:07.623" v="33" actId="1076"/>
        <pc:sldMkLst>
          <pc:docMk/>
          <pc:sldMk cId="1797976248" sldId="418"/>
        </pc:sldMkLst>
      </pc:sldChg>
      <pc:sldChg chg="del">
        <pc:chgData name="Keble Helen" userId="7acc20cd-9719-455c-8d2e-ee7ce83cb4d2" providerId="ADAL" clId="{CDC21664-781C-4954-B52B-7418D30BA681}" dt="2024-02-15T15:52:41.240" v="48" actId="47"/>
        <pc:sldMkLst>
          <pc:docMk/>
          <pc:sldMk cId="3296541919" sldId="419"/>
        </pc:sldMkLst>
      </pc:sldChg>
      <pc:sldChg chg="del">
        <pc:chgData name="Keble Helen" userId="7acc20cd-9719-455c-8d2e-ee7ce83cb4d2" providerId="ADAL" clId="{CDC21664-781C-4954-B52B-7418D30BA681}" dt="2024-02-15T15:55:18.048" v="71" actId="47"/>
        <pc:sldMkLst>
          <pc:docMk/>
          <pc:sldMk cId="1600450188" sldId="420"/>
        </pc:sldMkLst>
      </pc:sldChg>
      <pc:sldChg chg="modSp add mod">
        <pc:chgData name="Keble Helen" userId="7acc20cd-9719-455c-8d2e-ee7ce83cb4d2" providerId="ADAL" clId="{CDC21664-781C-4954-B52B-7418D30BA681}" dt="2024-02-15T16:01:24.573" v="92" actId="14100"/>
        <pc:sldMkLst>
          <pc:docMk/>
          <pc:sldMk cId="1821097399" sldId="421"/>
        </pc:sldMkLst>
      </pc:sldChg>
      <pc:sldChg chg="add del">
        <pc:chgData name="Keble Helen" userId="7acc20cd-9719-455c-8d2e-ee7ce83cb4d2" providerId="ADAL" clId="{CDC21664-781C-4954-B52B-7418D30BA681}" dt="2024-02-15T15:52:46.050" v="49" actId="47"/>
        <pc:sldMkLst>
          <pc:docMk/>
          <pc:sldMk cId="3315754054" sldId="421"/>
        </pc:sldMkLst>
      </pc:sldChg>
      <pc:sldChg chg="modSp add mod">
        <pc:chgData name="Keble Helen" userId="7acc20cd-9719-455c-8d2e-ee7ce83cb4d2" providerId="ADAL" clId="{CDC21664-781C-4954-B52B-7418D30BA681}" dt="2024-02-15T15:52:38.064" v="47" actId="14100"/>
        <pc:sldMkLst>
          <pc:docMk/>
          <pc:sldMk cId="760227506" sldId="422"/>
        </pc:sldMkLst>
      </pc:sldChg>
      <pc:sldChg chg="modSp add mod">
        <pc:chgData name="Keble Helen" userId="7acc20cd-9719-455c-8d2e-ee7ce83cb4d2" providerId="ADAL" clId="{CDC21664-781C-4954-B52B-7418D30BA681}" dt="2024-02-15T15:53:59.178" v="59" actId="208"/>
        <pc:sldMkLst>
          <pc:docMk/>
          <pc:sldMk cId="337278843" sldId="423"/>
        </pc:sldMkLst>
      </pc:sldChg>
      <pc:sldChg chg="modSp add mod">
        <pc:chgData name="Keble Helen" userId="7acc20cd-9719-455c-8d2e-ee7ce83cb4d2" providerId="ADAL" clId="{CDC21664-781C-4954-B52B-7418D30BA681}" dt="2024-02-15T15:53:40.522" v="55" actId="208"/>
        <pc:sldMkLst>
          <pc:docMk/>
          <pc:sldMk cId="2677129097" sldId="424"/>
        </pc:sldMkLst>
      </pc:sldChg>
      <pc:sldChg chg="modSp add mod">
        <pc:chgData name="Keble Helen" userId="7acc20cd-9719-455c-8d2e-ee7ce83cb4d2" providerId="ADAL" clId="{CDC21664-781C-4954-B52B-7418D30BA681}" dt="2024-02-15T15:55:02.391" v="70" actId="948"/>
        <pc:sldMkLst>
          <pc:docMk/>
          <pc:sldMk cId="1144897051" sldId="425"/>
        </pc:sldMkLst>
      </pc:sldChg>
      <pc:sldChg chg="add del">
        <pc:chgData name="Keble Helen" userId="7acc20cd-9719-455c-8d2e-ee7ce83cb4d2" providerId="ADAL" clId="{CDC21664-781C-4954-B52B-7418D30BA681}" dt="2024-02-15T16:00:46.503" v="89" actId="47"/>
        <pc:sldMkLst>
          <pc:docMk/>
          <pc:sldMk cId="3442991649" sldId="426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534457-0CD0-473A-B462-1E101C24C83E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0C86F46-487D-48BE-8882-350F1E18326F}">
      <dgm:prSet phldrT="[Testo]" custT="1"/>
      <dgm:spPr/>
      <dgm:t>
        <a:bodyPr/>
        <a:lstStyle/>
        <a:p>
          <a:r>
            <a:rPr lang="it-IT" sz="1600" b="1" dirty="0">
              <a:solidFill>
                <a:schemeClr val="tx1"/>
              </a:solidFill>
            </a:rPr>
            <a:t>1993</a:t>
          </a:r>
          <a:r>
            <a:rPr lang="it-IT" sz="1600" dirty="0">
              <a:solidFill>
                <a:schemeClr val="tx1"/>
              </a:solidFill>
            </a:rPr>
            <a:t> </a:t>
          </a:r>
          <a:r>
            <a:rPr lang="it-IT" sz="1400" dirty="0">
              <a:solidFill>
                <a:schemeClr val="tx1"/>
              </a:solidFill>
            </a:rPr>
            <a:t>viene istituita la rete EURES </a:t>
          </a:r>
          <a:r>
            <a:rPr lang="it-IT" sz="1200" dirty="0">
              <a:solidFill>
                <a:schemeClr val="tx1"/>
              </a:solidFill>
            </a:rPr>
            <a:t>con </a:t>
          </a:r>
          <a:r>
            <a:rPr lang="it-IT" sz="1200" b="1" dirty="0">
              <a:solidFill>
                <a:schemeClr val="tx1"/>
              </a:solidFill>
            </a:rPr>
            <a:t>Decisione 569/93/CE </a:t>
          </a:r>
          <a:r>
            <a:rPr lang="it-IT" sz="1200" b="0" dirty="0">
              <a:solidFill>
                <a:schemeClr val="tx1"/>
              </a:solidFill>
            </a:rPr>
            <a:t>della Commissione Europea del 22710/1993</a:t>
          </a:r>
        </a:p>
      </dgm:t>
    </dgm:pt>
    <dgm:pt modelId="{C5914543-D37C-45D7-94A6-FC94FBCB9078}" type="parTrans" cxnId="{F4F65089-DDC6-4B4C-90EE-62B70E399C33}">
      <dgm:prSet/>
      <dgm:spPr/>
      <dgm:t>
        <a:bodyPr/>
        <a:lstStyle/>
        <a:p>
          <a:endParaRPr lang="it-IT"/>
        </a:p>
      </dgm:t>
    </dgm:pt>
    <dgm:pt modelId="{73626A52-9812-48CA-AAA3-9F07589BECEC}" type="sibTrans" cxnId="{F4F65089-DDC6-4B4C-90EE-62B70E399C33}">
      <dgm:prSet/>
      <dgm:spPr/>
      <dgm:t>
        <a:bodyPr/>
        <a:lstStyle/>
        <a:p>
          <a:endParaRPr lang="it-IT"/>
        </a:p>
      </dgm:t>
    </dgm:pt>
    <dgm:pt modelId="{666D217A-688C-438B-9F61-B8E47B7A9788}">
      <dgm:prSet phldrT="[Testo]" custT="1"/>
      <dgm:spPr/>
      <dgm:t>
        <a:bodyPr/>
        <a:lstStyle/>
        <a:p>
          <a:r>
            <a:rPr lang="it-IT" sz="1400" i="0" u="none" strike="noStrike" baseline="0" dirty="0">
              <a:solidFill>
                <a:schemeClr val="tx1"/>
              </a:solidFill>
            </a:rPr>
            <a:t>Regolamento </a:t>
          </a:r>
          <a:r>
            <a:rPr lang="it-IT" sz="1400" b="1" i="0" u="none" strike="noStrike" baseline="0" dirty="0">
              <a:solidFill>
                <a:schemeClr val="tx1"/>
              </a:solidFill>
            </a:rPr>
            <a:t>2011/492</a:t>
          </a:r>
          <a:r>
            <a:rPr lang="it-IT" sz="1400" i="0" u="none" strike="noStrike" baseline="0" dirty="0">
              <a:solidFill>
                <a:schemeClr val="tx1"/>
              </a:solidFill>
            </a:rPr>
            <a:t> codifica la libertà di movimento dei lavoratori e le regole</a:t>
          </a:r>
          <a:endParaRPr lang="it-IT" sz="1400" dirty="0">
            <a:solidFill>
              <a:schemeClr val="tx1"/>
            </a:solidFill>
          </a:endParaRPr>
        </a:p>
      </dgm:t>
    </dgm:pt>
    <dgm:pt modelId="{1F99D6C0-0B47-40A8-AEA7-F17C2F6E04BE}" type="parTrans" cxnId="{E116DD24-0F74-4201-A059-8D20688C519C}">
      <dgm:prSet/>
      <dgm:spPr/>
      <dgm:t>
        <a:bodyPr/>
        <a:lstStyle/>
        <a:p>
          <a:endParaRPr lang="it-IT"/>
        </a:p>
      </dgm:t>
    </dgm:pt>
    <dgm:pt modelId="{CFBFB473-9177-4ECF-92AF-FCE0FFD075A1}" type="sibTrans" cxnId="{E116DD24-0F74-4201-A059-8D20688C519C}">
      <dgm:prSet/>
      <dgm:spPr/>
      <dgm:t>
        <a:bodyPr/>
        <a:lstStyle/>
        <a:p>
          <a:endParaRPr lang="it-IT"/>
        </a:p>
      </dgm:t>
    </dgm:pt>
    <dgm:pt modelId="{0FBCC9BA-0ADD-4E55-AF50-062E20E5620D}">
      <dgm:prSet custT="1"/>
      <dgm:spPr/>
      <dgm:t>
        <a:bodyPr/>
        <a:lstStyle/>
        <a:p>
          <a:endParaRPr lang="it-IT" sz="1200" dirty="0">
            <a:solidFill>
              <a:schemeClr val="tx1"/>
            </a:solidFill>
          </a:endParaRPr>
        </a:p>
      </dgm:t>
    </dgm:pt>
    <dgm:pt modelId="{08592409-7176-4752-A67E-90AC7EC70F6C}" type="parTrans" cxnId="{EEAB795C-2552-4D0A-AADE-E14EEFBD965A}">
      <dgm:prSet/>
      <dgm:spPr/>
      <dgm:t>
        <a:bodyPr/>
        <a:lstStyle/>
        <a:p>
          <a:endParaRPr lang="it-IT"/>
        </a:p>
      </dgm:t>
    </dgm:pt>
    <dgm:pt modelId="{56318CCE-08D4-476E-B644-05D97230F319}" type="sibTrans" cxnId="{EEAB795C-2552-4D0A-AADE-E14EEFBD965A}">
      <dgm:prSet/>
      <dgm:spPr/>
      <dgm:t>
        <a:bodyPr/>
        <a:lstStyle/>
        <a:p>
          <a:endParaRPr lang="it-IT"/>
        </a:p>
      </dgm:t>
    </dgm:pt>
    <dgm:pt modelId="{DEA4807D-E399-4116-B4E3-715637CC8879}">
      <dgm:prSet/>
      <dgm:spPr/>
      <dgm:t>
        <a:bodyPr/>
        <a:lstStyle/>
        <a:p>
          <a:endParaRPr lang="it-IT" b="1" dirty="0">
            <a:solidFill>
              <a:schemeClr val="tx1"/>
            </a:solidFill>
          </a:endParaRPr>
        </a:p>
      </dgm:t>
    </dgm:pt>
    <dgm:pt modelId="{688FC95A-5463-4C28-8AAD-EE1B8406512A}" type="parTrans" cxnId="{722C9E46-C2C1-45CD-BD86-91CF22BB3B67}">
      <dgm:prSet/>
      <dgm:spPr/>
      <dgm:t>
        <a:bodyPr/>
        <a:lstStyle/>
        <a:p>
          <a:endParaRPr lang="it-IT"/>
        </a:p>
      </dgm:t>
    </dgm:pt>
    <dgm:pt modelId="{818E69E6-41FB-475E-931F-AC7250F366FD}" type="sibTrans" cxnId="{722C9E46-C2C1-45CD-BD86-91CF22BB3B67}">
      <dgm:prSet/>
      <dgm:spPr/>
      <dgm:t>
        <a:bodyPr/>
        <a:lstStyle/>
        <a:p>
          <a:endParaRPr lang="it-IT"/>
        </a:p>
      </dgm:t>
    </dgm:pt>
    <dgm:pt modelId="{D18538C8-E365-4F39-A33A-645899E66988}">
      <dgm:prSet phldrT="[Testo]"/>
      <dgm:spPr/>
      <dgm:t>
        <a:bodyPr/>
        <a:lstStyle/>
        <a:p>
          <a:endParaRPr lang="it-IT" dirty="0"/>
        </a:p>
      </dgm:t>
    </dgm:pt>
    <dgm:pt modelId="{3E5016E8-E983-4FF8-993B-BE095AF52826}" type="parTrans" cxnId="{B4A8C464-B646-46A4-B153-742F33215D0E}">
      <dgm:prSet/>
      <dgm:spPr/>
      <dgm:t>
        <a:bodyPr/>
        <a:lstStyle/>
        <a:p>
          <a:endParaRPr lang="it-IT"/>
        </a:p>
      </dgm:t>
    </dgm:pt>
    <dgm:pt modelId="{251D77A7-6A22-4021-99E9-BA5EC6746EEC}" type="sibTrans" cxnId="{B4A8C464-B646-46A4-B153-742F33215D0E}">
      <dgm:prSet/>
      <dgm:spPr/>
      <dgm:t>
        <a:bodyPr/>
        <a:lstStyle/>
        <a:p>
          <a:endParaRPr lang="it-IT"/>
        </a:p>
      </dgm:t>
    </dgm:pt>
    <dgm:pt modelId="{DCF72A5A-8DF1-41C9-9D91-7DCAD298BE1A}">
      <dgm:prSet/>
      <dgm:spPr/>
      <dgm:t>
        <a:bodyPr/>
        <a:lstStyle/>
        <a:p>
          <a:endParaRPr lang="it-IT"/>
        </a:p>
      </dgm:t>
    </dgm:pt>
    <dgm:pt modelId="{9AFB81CD-27E3-45F9-85BF-5CD262D182B2}" type="parTrans" cxnId="{1EEC7E55-CB32-4957-95F1-C91A1FDDA2AB}">
      <dgm:prSet/>
      <dgm:spPr/>
      <dgm:t>
        <a:bodyPr/>
        <a:lstStyle/>
        <a:p>
          <a:endParaRPr lang="it-IT"/>
        </a:p>
      </dgm:t>
    </dgm:pt>
    <dgm:pt modelId="{5C11C956-372D-46BF-A8EF-0D541C5B4F48}" type="sibTrans" cxnId="{1EEC7E55-CB32-4957-95F1-C91A1FDDA2AB}">
      <dgm:prSet/>
      <dgm:spPr/>
      <dgm:t>
        <a:bodyPr/>
        <a:lstStyle/>
        <a:p>
          <a:endParaRPr lang="it-IT"/>
        </a:p>
      </dgm:t>
    </dgm:pt>
    <dgm:pt modelId="{63509707-59A6-4952-88AE-FA3A77870020}">
      <dgm:prSet custT="1"/>
      <dgm:spPr/>
      <dgm:t>
        <a:bodyPr/>
        <a:lstStyle/>
        <a:p>
          <a:pPr algn="ctr"/>
          <a:r>
            <a:rPr lang="it-IT" sz="1600" b="1" i="0" dirty="0">
              <a:solidFill>
                <a:schemeClr val="tx1"/>
              </a:solidFill>
              <a:effectLst/>
              <a:latin typeface="+mn-lt"/>
            </a:rPr>
            <a:t>Regolamento (UE) 2019/1149 </a:t>
          </a:r>
          <a:r>
            <a:rPr lang="it-IT" sz="1400" dirty="0">
              <a:solidFill>
                <a:schemeClr val="tx1"/>
              </a:solidFill>
              <a:latin typeface="+mn-lt"/>
            </a:rPr>
            <a:t>Istituzione </a:t>
          </a:r>
          <a:r>
            <a:rPr lang="it-IT" sz="1400" i="1" dirty="0" err="1">
              <a:solidFill>
                <a:schemeClr val="tx1"/>
              </a:solidFill>
              <a:latin typeface="+mn-lt"/>
            </a:rPr>
            <a:t>European</a:t>
          </a:r>
          <a:r>
            <a:rPr lang="it-IT" sz="1400" i="1" dirty="0">
              <a:solidFill>
                <a:schemeClr val="tx1"/>
              </a:solidFill>
              <a:latin typeface="+mn-lt"/>
            </a:rPr>
            <a:t> Labour Agency </a:t>
          </a:r>
          <a:r>
            <a:rPr lang="it-IT" sz="1400" b="1" dirty="0">
              <a:solidFill>
                <a:schemeClr val="tx1"/>
              </a:solidFill>
              <a:latin typeface="+mn-lt"/>
            </a:rPr>
            <a:t>ELA</a:t>
          </a:r>
        </a:p>
      </dgm:t>
    </dgm:pt>
    <dgm:pt modelId="{4C9AC75D-3E32-4B81-B6BA-497316C0D384}" type="parTrans" cxnId="{ACFAACFD-31A9-432C-8CB4-2976CD6F9717}">
      <dgm:prSet/>
      <dgm:spPr/>
      <dgm:t>
        <a:bodyPr/>
        <a:lstStyle/>
        <a:p>
          <a:endParaRPr lang="it-IT"/>
        </a:p>
      </dgm:t>
    </dgm:pt>
    <dgm:pt modelId="{CFB19DB9-4142-479F-89D6-65E7CE734BBD}" type="sibTrans" cxnId="{ACFAACFD-31A9-432C-8CB4-2976CD6F9717}">
      <dgm:prSet/>
      <dgm:spPr/>
      <dgm:t>
        <a:bodyPr/>
        <a:lstStyle/>
        <a:p>
          <a:endParaRPr lang="it-IT"/>
        </a:p>
      </dgm:t>
    </dgm:pt>
    <dgm:pt modelId="{7E4BC06B-0281-45F1-937F-C88747F75CBD}">
      <dgm:prSet/>
      <dgm:spPr/>
      <dgm:t>
        <a:bodyPr/>
        <a:lstStyle/>
        <a:p>
          <a:endParaRPr lang="it-IT"/>
        </a:p>
      </dgm:t>
    </dgm:pt>
    <dgm:pt modelId="{7242B6D6-7F04-498D-B4F0-D6754C83275F}" type="parTrans" cxnId="{D2ABC7B1-C805-4D91-9B19-BC24265B5DEC}">
      <dgm:prSet/>
      <dgm:spPr/>
      <dgm:t>
        <a:bodyPr/>
        <a:lstStyle/>
        <a:p>
          <a:endParaRPr lang="it-IT"/>
        </a:p>
      </dgm:t>
    </dgm:pt>
    <dgm:pt modelId="{E1FFFBE1-627D-4400-BC79-A83F1DE3659A}" type="sibTrans" cxnId="{D2ABC7B1-C805-4D91-9B19-BC24265B5DEC}">
      <dgm:prSet/>
      <dgm:spPr/>
      <dgm:t>
        <a:bodyPr/>
        <a:lstStyle/>
        <a:p>
          <a:endParaRPr lang="it-IT"/>
        </a:p>
      </dgm:t>
    </dgm:pt>
    <dgm:pt modelId="{E98A8706-E045-49C2-A54F-C370A17B3DE1}">
      <dgm:prSet/>
      <dgm:spPr/>
      <dgm:t>
        <a:bodyPr/>
        <a:lstStyle/>
        <a:p>
          <a:endParaRPr lang="it-IT"/>
        </a:p>
      </dgm:t>
    </dgm:pt>
    <dgm:pt modelId="{47D8DF32-05A5-4A13-B9F6-8CB5DA20FC96}" type="parTrans" cxnId="{ED456A35-D9EB-447C-A7E1-7413D0C8D07C}">
      <dgm:prSet/>
      <dgm:spPr/>
      <dgm:t>
        <a:bodyPr/>
        <a:lstStyle/>
        <a:p>
          <a:endParaRPr lang="it-IT"/>
        </a:p>
      </dgm:t>
    </dgm:pt>
    <dgm:pt modelId="{ED8D2B4A-EECD-4D45-9090-7770D3A11F56}" type="sibTrans" cxnId="{ED456A35-D9EB-447C-A7E1-7413D0C8D07C}">
      <dgm:prSet/>
      <dgm:spPr/>
      <dgm:t>
        <a:bodyPr/>
        <a:lstStyle/>
        <a:p>
          <a:endParaRPr lang="it-IT"/>
        </a:p>
      </dgm:t>
    </dgm:pt>
    <dgm:pt modelId="{CC97D3C2-5871-432E-8DB3-83F294EF8BA7}">
      <dgm:prSet/>
      <dgm:spPr/>
      <dgm:t>
        <a:bodyPr/>
        <a:lstStyle/>
        <a:p>
          <a:endParaRPr lang="it-IT"/>
        </a:p>
      </dgm:t>
    </dgm:pt>
    <dgm:pt modelId="{630CE0B3-D961-4795-A9FF-F2FBE65EBAAE}" type="parTrans" cxnId="{3AB9FA40-F5E4-4B69-BC38-36127CDF63F2}">
      <dgm:prSet/>
      <dgm:spPr/>
      <dgm:t>
        <a:bodyPr/>
        <a:lstStyle/>
        <a:p>
          <a:endParaRPr lang="it-IT"/>
        </a:p>
      </dgm:t>
    </dgm:pt>
    <dgm:pt modelId="{7F8A0A05-2839-4FDA-823A-5F767110E23E}" type="sibTrans" cxnId="{3AB9FA40-F5E4-4B69-BC38-36127CDF63F2}">
      <dgm:prSet/>
      <dgm:spPr/>
      <dgm:t>
        <a:bodyPr/>
        <a:lstStyle/>
        <a:p>
          <a:endParaRPr lang="it-IT"/>
        </a:p>
      </dgm:t>
    </dgm:pt>
    <dgm:pt modelId="{75B6FBC9-BEFD-4EBC-93C2-9168B77E8640}" type="pres">
      <dgm:prSet presAssocID="{1B534457-0CD0-473A-B462-1E101C24C83E}" presName="arrowDiagram" presStyleCnt="0">
        <dgm:presLayoutVars>
          <dgm:chMax val="5"/>
          <dgm:dir/>
          <dgm:resizeHandles val="exact"/>
        </dgm:presLayoutVars>
      </dgm:prSet>
      <dgm:spPr/>
    </dgm:pt>
    <dgm:pt modelId="{55E2866A-23BE-4DA6-8ED8-5F0296F36D5D}" type="pres">
      <dgm:prSet presAssocID="{1B534457-0CD0-473A-B462-1E101C24C83E}" presName="arrow" presStyleLbl="bgShp" presStyleIdx="0" presStyleCnt="1" custScaleX="108561" custLinFactNeighborX="436" custLinFactNeighborY="-1238"/>
      <dgm:spPr/>
    </dgm:pt>
    <dgm:pt modelId="{A49AFF1A-3BAF-4EAB-9F59-791114096EE7}" type="pres">
      <dgm:prSet presAssocID="{1B534457-0CD0-473A-B462-1E101C24C83E}" presName="arrowDiagram5" presStyleCnt="0"/>
      <dgm:spPr/>
    </dgm:pt>
    <dgm:pt modelId="{C12EF038-ABAD-4357-83BE-2D7AB696C6C4}" type="pres">
      <dgm:prSet presAssocID="{D0C86F46-487D-48BE-8882-350F1E18326F}" presName="bullet5a" presStyleLbl="node1" presStyleIdx="0" presStyleCnt="5" custLinFactX="-100000" custLinFactY="30289" custLinFactNeighborX="-151316" custLinFactNeighborY="100000"/>
      <dgm:spPr/>
    </dgm:pt>
    <dgm:pt modelId="{66182F01-82C2-4A96-932C-3C6CF341461F}" type="pres">
      <dgm:prSet presAssocID="{D0C86F46-487D-48BE-8882-350F1E18326F}" presName="textBox5a" presStyleLbl="revTx" presStyleIdx="0" presStyleCnt="5" custScaleX="240633" custScaleY="58498" custLinFactX="-100000" custLinFactNeighborX="-116091" custLinFactNeighborY="-94149">
        <dgm:presLayoutVars>
          <dgm:bulletEnabled val="1"/>
        </dgm:presLayoutVars>
      </dgm:prSet>
      <dgm:spPr/>
    </dgm:pt>
    <dgm:pt modelId="{E033981D-8623-4C15-B9DB-66A6A426BA9E}" type="pres">
      <dgm:prSet presAssocID="{666D217A-688C-438B-9F61-B8E47B7A9788}" presName="bullet5b" presStyleLbl="node1" presStyleIdx="1" presStyleCnt="5" custLinFactX="42532" custLinFactY="-10914" custLinFactNeighborX="100000" custLinFactNeighborY="-100000"/>
      <dgm:spPr/>
    </dgm:pt>
    <dgm:pt modelId="{0D7B68EA-564C-4CAE-A509-3FD100BA087B}" type="pres">
      <dgm:prSet presAssocID="{666D217A-688C-438B-9F61-B8E47B7A9788}" presName="textBox5b" presStyleLbl="revTx" presStyleIdx="1" presStyleCnt="5" custScaleX="170643" custScaleY="30847" custLinFactY="-29978" custLinFactNeighborX="-69268" custLinFactNeighborY="-100000">
        <dgm:presLayoutVars>
          <dgm:bulletEnabled val="1"/>
        </dgm:presLayoutVars>
      </dgm:prSet>
      <dgm:spPr/>
    </dgm:pt>
    <dgm:pt modelId="{6DDE7655-2AD7-4A7C-80A4-1682E68CBCA1}" type="pres">
      <dgm:prSet presAssocID="{0FBCC9BA-0ADD-4E55-AF50-062E20E5620D}" presName="bullet5c" presStyleLbl="node1" presStyleIdx="2" presStyleCnt="5" custLinFactNeighborX="21664" custLinFactNeighborY="-26864"/>
      <dgm:spPr/>
    </dgm:pt>
    <dgm:pt modelId="{F92071F7-C6D1-4803-A207-C9637AEF028F}" type="pres">
      <dgm:prSet presAssocID="{0FBCC9BA-0ADD-4E55-AF50-062E20E5620D}" presName="textBox5c" presStyleLbl="revTx" presStyleIdx="2" presStyleCnt="5">
        <dgm:presLayoutVars>
          <dgm:bulletEnabled val="1"/>
        </dgm:presLayoutVars>
      </dgm:prSet>
      <dgm:spPr/>
    </dgm:pt>
    <dgm:pt modelId="{3AB9CBEE-2717-4D7A-BB2A-8DD45BA2513E}" type="pres">
      <dgm:prSet presAssocID="{DEA4807D-E399-4116-B4E3-715637CC8879}" presName="bullet5d" presStyleLbl="node1" presStyleIdx="3" presStyleCnt="5" custLinFactX="98426" custLinFactNeighborX="100000" custLinFactNeighborY="-47535"/>
      <dgm:spPr/>
    </dgm:pt>
    <dgm:pt modelId="{225B2857-F9CF-467A-B513-2D32A2042429}" type="pres">
      <dgm:prSet presAssocID="{DEA4807D-E399-4116-B4E3-715637CC8879}" presName="textBox5d" presStyleLbl="revTx" presStyleIdx="3" presStyleCnt="5">
        <dgm:presLayoutVars>
          <dgm:bulletEnabled val="1"/>
        </dgm:presLayoutVars>
      </dgm:prSet>
      <dgm:spPr/>
    </dgm:pt>
    <dgm:pt modelId="{E2E97A59-B85C-4685-93A2-95FC608E0F7C}" type="pres">
      <dgm:prSet presAssocID="{63509707-59A6-4952-88AE-FA3A77870020}" presName="bullet5e" presStyleLbl="node1" presStyleIdx="4" presStyleCnt="5" custLinFactX="10334" custLinFactNeighborX="100000" custLinFactNeighborY="-28618"/>
      <dgm:spPr/>
    </dgm:pt>
    <dgm:pt modelId="{F7E36C75-9ACD-4A7C-BC8E-42101BF6BF3C}" type="pres">
      <dgm:prSet presAssocID="{63509707-59A6-4952-88AE-FA3A77870020}" presName="textBox5e" presStyleLbl="revTx" presStyleIdx="4" presStyleCnt="5" custScaleX="145617" custScaleY="10649" custLinFactX="10800" custLinFactNeighborX="100000" custLinFactNeighborY="-83334">
        <dgm:presLayoutVars>
          <dgm:bulletEnabled val="1"/>
        </dgm:presLayoutVars>
      </dgm:prSet>
      <dgm:spPr/>
    </dgm:pt>
  </dgm:ptLst>
  <dgm:cxnLst>
    <dgm:cxn modelId="{E116DD24-0F74-4201-A059-8D20688C519C}" srcId="{1B534457-0CD0-473A-B462-1E101C24C83E}" destId="{666D217A-688C-438B-9F61-B8E47B7A9788}" srcOrd="1" destOrd="0" parTransId="{1F99D6C0-0B47-40A8-AEA7-F17C2F6E04BE}" sibTransId="{CFBFB473-9177-4ECF-92AF-FCE0FFD075A1}"/>
    <dgm:cxn modelId="{ED456A35-D9EB-447C-A7E1-7413D0C8D07C}" srcId="{1B534457-0CD0-473A-B462-1E101C24C83E}" destId="{E98A8706-E045-49C2-A54F-C370A17B3DE1}" srcOrd="8" destOrd="0" parTransId="{47D8DF32-05A5-4A13-B9F6-8CB5DA20FC96}" sibTransId="{ED8D2B4A-EECD-4D45-9090-7770D3A11F56}"/>
    <dgm:cxn modelId="{3AB9FA40-F5E4-4B69-BC38-36127CDF63F2}" srcId="{1B534457-0CD0-473A-B462-1E101C24C83E}" destId="{CC97D3C2-5871-432E-8DB3-83F294EF8BA7}" srcOrd="9" destOrd="0" parTransId="{630CE0B3-D961-4795-A9FF-F2FBE65EBAAE}" sibTransId="{7F8A0A05-2839-4FDA-823A-5F767110E23E}"/>
    <dgm:cxn modelId="{EEAB795C-2552-4D0A-AADE-E14EEFBD965A}" srcId="{1B534457-0CD0-473A-B462-1E101C24C83E}" destId="{0FBCC9BA-0ADD-4E55-AF50-062E20E5620D}" srcOrd="2" destOrd="0" parTransId="{08592409-7176-4752-A67E-90AC7EC70F6C}" sibTransId="{56318CCE-08D4-476E-B644-05D97230F319}"/>
    <dgm:cxn modelId="{DB086363-C581-493E-8AE8-EE5917E0A58D}" type="presOf" srcId="{0FBCC9BA-0ADD-4E55-AF50-062E20E5620D}" destId="{F92071F7-C6D1-4803-A207-C9637AEF028F}" srcOrd="0" destOrd="0" presId="urn:microsoft.com/office/officeart/2005/8/layout/arrow2"/>
    <dgm:cxn modelId="{B4A8C464-B646-46A4-B153-742F33215D0E}" srcId="{1B534457-0CD0-473A-B462-1E101C24C83E}" destId="{D18538C8-E365-4F39-A33A-645899E66988}" srcOrd="5" destOrd="0" parTransId="{3E5016E8-E983-4FF8-993B-BE095AF52826}" sibTransId="{251D77A7-6A22-4021-99E9-BA5EC6746EEC}"/>
    <dgm:cxn modelId="{722C9E46-C2C1-45CD-BD86-91CF22BB3B67}" srcId="{1B534457-0CD0-473A-B462-1E101C24C83E}" destId="{DEA4807D-E399-4116-B4E3-715637CC8879}" srcOrd="3" destOrd="0" parTransId="{688FC95A-5463-4C28-8AAD-EE1B8406512A}" sibTransId="{818E69E6-41FB-475E-931F-AC7250F366FD}"/>
    <dgm:cxn modelId="{39264775-B4C7-42E9-94FF-1DA7BECABEC8}" type="presOf" srcId="{666D217A-688C-438B-9F61-B8E47B7A9788}" destId="{0D7B68EA-564C-4CAE-A509-3FD100BA087B}" srcOrd="0" destOrd="0" presId="urn:microsoft.com/office/officeart/2005/8/layout/arrow2"/>
    <dgm:cxn modelId="{1EEC7E55-CB32-4957-95F1-C91A1FDDA2AB}" srcId="{1B534457-0CD0-473A-B462-1E101C24C83E}" destId="{DCF72A5A-8DF1-41C9-9D91-7DCAD298BE1A}" srcOrd="6" destOrd="0" parTransId="{9AFB81CD-27E3-45F9-85BF-5CD262D182B2}" sibTransId="{5C11C956-372D-46BF-A8EF-0D541C5B4F48}"/>
    <dgm:cxn modelId="{97702258-04BF-41C1-9364-5C4E267DE50B}" type="presOf" srcId="{DEA4807D-E399-4116-B4E3-715637CC8879}" destId="{225B2857-F9CF-467A-B513-2D32A2042429}" srcOrd="0" destOrd="0" presId="urn:microsoft.com/office/officeart/2005/8/layout/arrow2"/>
    <dgm:cxn modelId="{F4F65089-DDC6-4B4C-90EE-62B70E399C33}" srcId="{1B534457-0CD0-473A-B462-1E101C24C83E}" destId="{D0C86F46-487D-48BE-8882-350F1E18326F}" srcOrd="0" destOrd="0" parTransId="{C5914543-D37C-45D7-94A6-FC94FBCB9078}" sibTransId="{73626A52-9812-48CA-AAA3-9F07589BECEC}"/>
    <dgm:cxn modelId="{D2ABC7B1-C805-4D91-9B19-BC24265B5DEC}" srcId="{1B534457-0CD0-473A-B462-1E101C24C83E}" destId="{7E4BC06B-0281-45F1-937F-C88747F75CBD}" srcOrd="7" destOrd="0" parTransId="{7242B6D6-7F04-498D-B4F0-D6754C83275F}" sibTransId="{E1FFFBE1-627D-4400-BC79-A83F1DE3659A}"/>
    <dgm:cxn modelId="{3F4FF6BB-175C-4DA6-888A-3B4A2BFF54CD}" type="presOf" srcId="{1B534457-0CD0-473A-B462-1E101C24C83E}" destId="{75B6FBC9-BEFD-4EBC-93C2-9168B77E8640}" srcOrd="0" destOrd="0" presId="urn:microsoft.com/office/officeart/2005/8/layout/arrow2"/>
    <dgm:cxn modelId="{B5E76EC3-180C-4FC6-957E-BD2952F79AE8}" type="presOf" srcId="{63509707-59A6-4952-88AE-FA3A77870020}" destId="{F7E36C75-9ACD-4A7C-BC8E-42101BF6BF3C}" srcOrd="0" destOrd="0" presId="urn:microsoft.com/office/officeart/2005/8/layout/arrow2"/>
    <dgm:cxn modelId="{5495A4C7-62EE-43B9-9042-9AA235023670}" type="presOf" srcId="{D0C86F46-487D-48BE-8882-350F1E18326F}" destId="{66182F01-82C2-4A96-932C-3C6CF341461F}" srcOrd="0" destOrd="0" presId="urn:microsoft.com/office/officeart/2005/8/layout/arrow2"/>
    <dgm:cxn modelId="{ACFAACFD-31A9-432C-8CB4-2976CD6F9717}" srcId="{1B534457-0CD0-473A-B462-1E101C24C83E}" destId="{63509707-59A6-4952-88AE-FA3A77870020}" srcOrd="4" destOrd="0" parTransId="{4C9AC75D-3E32-4B81-B6BA-497316C0D384}" sibTransId="{CFB19DB9-4142-479F-89D6-65E7CE734BBD}"/>
    <dgm:cxn modelId="{7BE1086E-FEBD-4BB8-B4E0-206C7B048C1F}" type="presParOf" srcId="{75B6FBC9-BEFD-4EBC-93C2-9168B77E8640}" destId="{55E2866A-23BE-4DA6-8ED8-5F0296F36D5D}" srcOrd="0" destOrd="0" presId="urn:microsoft.com/office/officeart/2005/8/layout/arrow2"/>
    <dgm:cxn modelId="{44B80D42-577D-43C7-8D48-C4F286F36ACC}" type="presParOf" srcId="{75B6FBC9-BEFD-4EBC-93C2-9168B77E8640}" destId="{A49AFF1A-3BAF-4EAB-9F59-791114096EE7}" srcOrd="1" destOrd="0" presId="urn:microsoft.com/office/officeart/2005/8/layout/arrow2"/>
    <dgm:cxn modelId="{E737140C-6D0E-43DE-9F15-0F3FF082F476}" type="presParOf" srcId="{A49AFF1A-3BAF-4EAB-9F59-791114096EE7}" destId="{C12EF038-ABAD-4357-83BE-2D7AB696C6C4}" srcOrd="0" destOrd="0" presId="urn:microsoft.com/office/officeart/2005/8/layout/arrow2"/>
    <dgm:cxn modelId="{C5D50F9C-6C01-48BC-BB2E-96EF3F697185}" type="presParOf" srcId="{A49AFF1A-3BAF-4EAB-9F59-791114096EE7}" destId="{66182F01-82C2-4A96-932C-3C6CF341461F}" srcOrd="1" destOrd="0" presId="urn:microsoft.com/office/officeart/2005/8/layout/arrow2"/>
    <dgm:cxn modelId="{AF3275A9-E357-4BC3-88B4-9C6BFF35652F}" type="presParOf" srcId="{A49AFF1A-3BAF-4EAB-9F59-791114096EE7}" destId="{E033981D-8623-4C15-B9DB-66A6A426BA9E}" srcOrd="2" destOrd="0" presId="urn:microsoft.com/office/officeart/2005/8/layout/arrow2"/>
    <dgm:cxn modelId="{2BD0E4DA-ECB2-45EE-8A73-5976DE31745E}" type="presParOf" srcId="{A49AFF1A-3BAF-4EAB-9F59-791114096EE7}" destId="{0D7B68EA-564C-4CAE-A509-3FD100BA087B}" srcOrd="3" destOrd="0" presId="urn:microsoft.com/office/officeart/2005/8/layout/arrow2"/>
    <dgm:cxn modelId="{107FA5E9-4204-4934-B1A6-5DF8179D7A69}" type="presParOf" srcId="{A49AFF1A-3BAF-4EAB-9F59-791114096EE7}" destId="{6DDE7655-2AD7-4A7C-80A4-1682E68CBCA1}" srcOrd="4" destOrd="0" presId="urn:microsoft.com/office/officeart/2005/8/layout/arrow2"/>
    <dgm:cxn modelId="{27441576-6CDF-4A28-BCA7-47CC6577B525}" type="presParOf" srcId="{A49AFF1A-3BAF-4EAB-9F59-791114096EE7}" destId="{F92071F7-C6D1-4803-A207-C9637AEF028F}" srcOrd="5" destOrd="0" presId="urn:microsoft.com/office/officeart/2005/8/layout/arrow2"/>
    <dgm:cxn modelId="{FEB20307-C16E-4FE1-BC16-4B9DF30F8CB8}" type="presParOf" srcId="{A49AFF1A-3BAF-4EAB-9F59-791114096EE7}" destId="{3AB9CBEE-2717-4D7A-BB2A-8DD45BA2513E}" srcOrd="6" destOrd="0" presId="urn:microsoft.com/office/officeart/2005/8/layout/arrow2"/>
    <dgm:cxn modelId="{01A71ADE-71E6-48D8-B888-025E49822F14}" type="presParOf" srcId="{A49AFF1A-3BAF-4EAB-9F59-791114096EE7}" destId="{225B2857-F9CF-467A-B513-2D32A2042429}" srcOrd="7" destOrd="0" presId="urn:microsoft.com/office/officeart/2005/8/layout/arrow2"/>
    <dgm:cxn modelId="{AC4EF168-5CC4-40DF-8F52-D3E22EB17F58}" type="presParOf" srcId="{A49AFF1A-3BAF-4EAB-9F59-791114096EE7}" destId="{E2E97A59-B85C-4685-93A2-95FC608E0F7C}" srcOrd="8" destOrd="0" presId="urn:microsoft.com/office/officeart/2005/8/layout/arrow2"/>
    <dgm:cxn modelId="{AC64BC75-B26C-4CF2-AB8A-052D389EF631}" type="presParOf" srcId="{A49AFF1A-3BAF-4EAB-9F59-791114096EE7}" destId="{F7E36C75-9ACD-4A7C-BC8E-42101BF6BF3C}" srcOrd="9" destOrd="0" presId="urn:microsoft.com/office/officeart/2005/8/layout/arrow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E2866A-23BE-4DA6-8ED8-5F0296F36D5D}">
      <dsp:nvSpPr>
        <dsp:cNvPr id="0" name=""/>
        <dsp:cNvSpPr/>
      </dsp:nvSpPr>
      <dsp:spPr>
        <a:xfrm>
          <a:off x="1816776" y="0"/>
          <a:ext cx="7896570" cy="454616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2EF038-ABAD-4357-83BE-2D7AB696C6C4}">
      <dsp:nvSpPr>
        <dsp:cNvPr id="0" name=""/>
        <dsp:cNvSpPr/>
      </dsp:nvSpPr>
      <dsp:spPr>
        <a:xfrm>
          <a:off x="2392446" y="3598496"/>
          <a:ext cx="167298" cy="16729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182F01-82C2-4A96-932C-3C6CF341461F}">
      <dsp:nvSpPr>
        <dsp:cNvPr id="0" name=""/>
        <dsp:cNvSpPr/>
      </dsp:nvSpPr>
      <dsp:spPr>
        <a:xfrm>
          <a:off x="167438" y="2670017"/>
          <a:ext cx="2292932" cy="6329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648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>
              <a:solidFill>
                <a:schemeClr val="tx1"/>
              </a:solidFill>
            </a:rPr>
            <a:t>1993</a:t>
          </a:r>
          <a:r>
            <a:rPr lang="it-IT" sz="1600" kern="1200" dirty="0">
              <a:solidFill>
                <a:schemeClr val="tx1"/>
              </a:solidFill>
            </a:rPr>
            <a:t> </a:t>
          </a:r>
          <a:r>
            <a:rPr lang="it-IT" sz="1400" kern="1200" dirty="0">
              <a:solidFill>
                <a:schemeClr val="tx1"/>
              </a:solidFill>
            </a:rPr>
            <a:t>viene istituita la rete EURES </a:t>
          </a:r>
          <a:r>
            <a:rPr lang="it-IT" sz="1200" kern="1200" dirty="0">
              <a:solidFill>
                <a:schemeClr val="tx1"/>
              </a:solidFill>
            </a:rPr>
            <a:t>con </a:t>
          </a:r>
          <a:r>
            <a:rPr lang="it-IT" sz="1200" b="1" kern="1200" dirty="0">
              <a:solidFill>
                <a:schemeClr val="tx1"/>
              </a:solidFill>
            </a:rPr>
            <a:t>Decisione 569/93/CE </a:t>
          </a:r>
          <a:r>
            <a:rPr lang="it-IT" sz="1200" b="0" kern="1200" dirty="0">
              <a:solidFill>
                <a:schemeClr val="tx1"/>
              </a:solidFill>
            </a:rPr>
            <a:t>della Commissione Europea del 22710/1993</a:t>
          </a:r>
        </a:p>
      </dsp:txBody>
      <dsp:txXfrm>
        <a:off x="167438" y="2670017"/>
        <a:ext cx="2292932" cy="632940"/>
      </dsp:txXfrm>
    </dsp:sp>
    <dsp:sp modelId="{E033981D-8623-4C15-B9DB-66A6A426BA9E}">
      <dsp:nvSpPr>
        <dsp:cNvPr id="0" name=""/>
        <dsp:cNvSpPr/>
      </dsp:nvSpPr>
      <dsp:spPr>
        <a:xfrm>
          <a:off x="4091722" y="2219951"/>
          <a:ext cx="261858" cy="2618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7B68EA-564C-4CAE-A509-3FD100BA087B}">
      <dsp:nvSpPr>
        <dsp:cNvPr id="0" name=""/>
        <dsp:cNvSpPr/>
      </dsp:nvSpPr>
      <dsp:spPr>
        <a:xfrm>
          <a:off x="2586542" y="824072"/>
          <a:ext cx="2060446" cy="5875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754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i="0" u="none" strike="noStrike" kern="1200" baseline="0" dirty="0">
              <a:solidFill>
                <a:schemeClr val="tx1"/>
              </a:solidFill>
            </a:rPr>
            <a:t>Regolamento </a:t>
          </a:r>
          <a:r>
            <a:rPr lang="it-IT" sz="1400" b="1" i="0" u="none" strike="noStrike" kern="1200" baseline="0" dirty="0">
              <a:solidFill>
                <a:schemeClr val="tx1"/>
              </a:solidFill>
            </a:rPr>
            <a:t>2011/492</a:t>
          </a:r>
          <a:r>
            <a:rPr lang="it-IT" sz="1400" i="0" u="none" strike="noStrike" kern="1200" baseline="0" dirty="0">
              <a:solidFill>
                <a:schemeClr val="tx1"/>
              </a:solidFill>
            </a:rPr>
            <a:t> codifica la libertà di movimento dei lavoratori e le regole</a:t>
          </a:r>
          <a:endParaRPr lang="it-IT" sz="1400" kern="1200" dirty="0">
            <a:solidFill>
              <a:schemeClr val="tx1"/>
            </a:solidFill>
          </a:endParaRPr>
        </a:p>
      </dsp:txBody>
      <dsp:txXfrm>
        <a:off x="2586542" y="824072"/>
        <a:ext cx="2060446" cy="587586"/>
      </dsp:txXfrm>
    </dsp:sp>
    <dsp:sp modelId="{6DDE7655-2AD7-4A7C-80A4-1682E68CBCA1}">
      <dsp:nvSpPr>
        <dsp:cNvPr id="0" name=""/>
        <dsp:cNvSpPr/>
      </dsp:nvSpPr>
      <dsp:spPr>
        <a:xfrm>
          <a:off x="4957945" y="1722851"/>
          <a:ext cx="349145" cy="3491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2071F7-C6D1-4803-A207-C9637AEF028F}">
      <dsp:nvSpPr>
        <dsp:cNvPr id="0" name=""/>
        <dsp:cNvSpPr/>
      </dsp:nvSpPr>
      <dsp:spPr>
        <a:xfrm>
          <a:off x="5056879" y="1991218"/>
          <a:ext cx="1403854" cy="2554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5005" tIns="0" rIns="0" bIns="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200" kern="1200" dirty="0">
            <a:solidFill>
              <a:schemeClr val="tx1"/>
            </a:solidFill>
          </a:endParaRPr>
        </a:p>
      </dsp:txBody>
      <dsp:txXfrm>
        <a:off x="5056879" y="1991218"/>
        <a:ext cx="1403854" cy="2554941"/>
      </dsp:txXfrm>
    </dsp:sp>
    <dsp:sp modelId="{3AB9CBEE-2717-4D7A-BB2A-8DD45BA2513E}">
      <dsp:nvSpPr>
        <dsp:cNvPr id="0" name=""/>
        <dsp:cNvSpPr/>
      </dsp:nvSpPr>
      <dsp:spPr>
        <a:xfrm>
          <a:off x="7130103" y="1060370"/>
          <a:ext cx="450979" cy="45097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5B2857-F9CF-467A-B513-2D32A2042429}">
      <dsp:nvSpPr>
        <dsp:cNvPr id="0" name=""/>
        <dsp:cNvSpPr/>
      </dsp:nvSpPr>
      <dsp:spPr>
        <a:xfrm>
          <a:off x="6460733" y="1500232"/>
          <a:ext cx="1454771" cy="30459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8964" tIns="0" rIns="0" bIns="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6500" b="1" kern="1200" dirty="0">
            <a:solidFill>
              <a:schemeClr val="tx1"/>
            </a:solidFill>
          </a:endParaRPr>
        </a:p>
      </dsp:txBody>
      <dsp:txXfrm>
        <a:off x="6460733" y="1500232"/>
        <a:ext cx="1454771" cy="3045927"/>
      </dsp:txXfrm>
    </dsp:sp>
    <dsp:sp modelId="{E2E97A59-B85C-4685-93A2-95FC608E0F7C}">
      <dsp:nvSpPr>
        <dsp:cNvPr id="0" name=""/>
        <dsp:cNvSpPr/>
      </dsp:nvSpPr>
      <dsp:spPr>
        <a:xfrm>
          <a:off x="8262204" y="748419"/>
          <a:ext cx="574634" cy="57463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E36C75-9ACD-4A7C-BC8E-42101BF6BF3C}">
      <dsp:nvSpPr>
        <dsp:cNvPr id="0" name=""/>
        <dsp:cNvSpPr/>
      </dsp:nvSpPr>
      <dsp:spPr>
        <a:xfrm>
          <a:off x="9195579" y="0"/>
          <a:ext cx="2118394" cy="3563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487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i="0" kern="1200" dirty="0">
              <a:solidFill>
                <a:schemeClr val="tx1"/>
              </a:solidFill>
              <a:effectLst/>
              <a:latin typeface="+mn-lt"/>
            </a:rPr>
            <a:t>Regolamento (UE) 2019/1149 </a:t>
          </a:r>
          <a:r>
            <a:rPr lang="it-IT" sz="1400" kern="1200" dirty="0">
              <a:solidFill>
                <a:schemeClr val="tx1"/>
              </a:solidFill>
              <a:latin typeface="+mn-lt"/>
            </a:rPr>
            <a:t>Istituzione </a:t>
          </a:r>
          <a:r>
            <a:rPr lang="it-IT" sz="1400" i="1" kern="1200" dirty="0" err="1">
              <a:solidFill>
                <a:schemeClr val="tx1"/>
              </a:solidFill>
              <a:latin typeface="+mn-lt"/>
            </a:rPr>
            <a:t>European</a:t>
          </a:r>
          <a:r>
            <a:rPr lang="it-IT" sz="1400" i="1" kern="1200" dirty="0">
              <a:solidFill>
                <a:schemeClr val="tx1"/>
              </a:solidFill>
              <a:latin typeface="+mn-lt"/>
            </a:rPr>
            <a:t> Labour Agency </a:t>
          </a:r>
          <a:r>
            <a:rPr lang="it-IT" sz="1400" b="1" kern="1200" dirty="0">
              <a:solidFill>
                <a:schemeClr val="tx1"/>
              </a:solidFill>
              <a:latin typeface="+mn-lt"/>
            </a:rPr>
            <a:t>ELA</a:t>
          </a:r>
        </a:p>
      </dsp:txBody>
      <dsp:txXfrm>
        <a:off x="9195579" y="0"/>
        <a:ext cx="2118394" cy="3563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03DADB85-A0F0-174B-8D78-B9523CFC2A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BB43396-25B8-954B-9892-5E9640C6C10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DE77BE-B3A4-5B4D-A01B-A54215D93D60}" type="datetimeFigureOut">
              <a:rPr lang="it-IT" smtClean="0"/>
              <a:t>27/02/2025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C0EE306-8029-2043-A7A9-F3EF246EA72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E9F31A5-2E54-A54C-864D-FDF9F159174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3D9F87-CC96-B643-95BC-C774C652185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16087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551560-3487-814E-8C89-43D8ECD3A774}" type="datetimeFigureOut">
              <a:rPr lang="it-IT" smtClean="0"/>
              <a:t>27/02/2025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C5344D-972A-7240-AF09-B7441F5CC20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308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49468D60-2C8E-D742-8D60-29306FDE94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11333" y="313047"/>
            <a:ext cx="6252408" cy="6252408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4CFD8147-BBB4-D44C-A87C-62696D0BF9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93622" y="250776"/>
            <a:ext cx="3100890" cy="626288"/>
          </a:xfrm>
          <a:prstGeom prst="rect">
            <a:avLst/>
          </a:prstGeom>
        </p:spPr>
      </p:pic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9EB77D5-5716-2241-B41C-F1C58C0C082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6696" y="5713379"/>
            <a:ext cx="5338070" cy="845551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endParaRPr lang="it-IT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C98B4173-C41D-5E49-AE92-948E01E692F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47504" y="313047"/>
            <a:ext cx="1533167" cy="542997"/>
          </a:xfrm>
          <a:prstGeom prst="rect">
            <a:avLst/>
          </a:prstGeom>
        </p:spPr>
      </p:pic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FB9F2E4D-6ABA-F54D-AC6A-784E3B7E9EB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6375" y="3668713"/>
            <a:ext cx="5338763" cy="1960562"/>
          </a:xfrm>
        </p:spPr>
        <p:txBody>
          <a:bodyPr/>
          <a:lstStyle>
            <a:lvl1pPr marL="0" indent="0">
              <a:lnSpc>
                <a:spcPts val="3500"/>
              </a:lnSpc>
              <a:spcBef>
                <a:spcPts val="0"/>
              </a:spcBef>
              <a:buNone/>
              <a:defRPr sz="4000" cap="all" baseline="0">
                <a:solidFill>
                  <a:srgbClr val="3264AA"/>
                </a:solidFill>
              </a:defRPr>
            </a:lvl1pPr>
            <a:lvl2pPr marL="457200" indent="-449263">
              <a:lnSpc>
                <a:spcPts val="3500"/>
              </a:lnSpc>
              <a:spcBef>
                <a:spcPts val="0"/>
              </a:spcBef>
              <a:buNone/>
              <a:tabLst/>
              <a:defRPr sz="4000" cap="all" baseline="0">
                <a:solidFill>
                  <a:srgbClr val="00B0F0"/>
                </a:solidFill>
              </a:defRPr>
            </a:lvl2pPr>
          </a:lstStyle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</p:txBody>
      </p:sp>
      <p:sp>
        <p:nvSpPr>
          <p:cNvPr id="10" name="Segnaposto testo 10">
            <a:extLst>
              <a:ext uri="{FF2B5EF4-FFF2-40B4-BE49-F238E27FC236}">
                <a16:creationId xmlns:a16="http://schemas.microsoft.com/office/drawing/2014/main" id="{3358CA34-FB63-6A4F-BD68-C6F6099A7A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3617" y="1368529"/>
            <a:ext cx="7448642" cy="923330"/>
          </a:xfrm>
          <a:solidFill>
            <a:srgbClr val="3264AA"/>
          </a:solidFill>
        </p:spPr>
        <p:txBody>
          <a:bodyPr wrap="none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</a:t>
            </a:r>
          </a:p>
        </p:txBody>
      </p:sp>
    </p:spTree>
    <p:extLst>
      <p:ext uri="{BB962C8B-B14F-4D97-AF65-F5344CB8AC3E}">
        <p14:creationId xmlns:p14="http://schemas.microsoft.com/office/powerpoint/2010/main" val="2697735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EE864E-9656-F141-BDD6-4CAA70119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47592F3-D025-C34F-8F69-B40A15C62C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27F7EA0-7CFE-3748-A02F-52F46125A9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76F33E2-481E-9A41-A583-292601D69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B83C6-D3E7-5D4A-A929-39105EF5137D}" type="datetime1">
              <a:rPr lang="it-IT" smtClean="0"/>
              <a:t>27/02/2025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792CAF1-2BA1-EB49-B0F8-9B56B861D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5081B30-0523-504F-823D-38DA75621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1232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CAEF5B-6AF0-FB4C-88DB-4F7FCEB03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DC40EA6-B4C6-2849-95AE-C0862B0951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3183C4E-582A-874A-8980-83D0642419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DEEB123-214F-5348-8B83-6D546EE14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D054C-F6B5-7144-B1BC-C7D223FBD36C}" type="datetime1">
              <a:rPr lang="it-IT" smtClean="0"/>
              <a:t>27/02/2025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AF3B543-DB6F-6F4B-800D-5CE67759D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28A6976-A8CD-CE4D-A721-DCC4430F0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98846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11AD86-8224-8E4A-B3A4-E222B6DE4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948056A-A4AD-AC4B-9AFA-3EEE5A213F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8397C6A-19FA-1E42-85F8-01AE6179C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E5827-8504-4045-930D-4E64D86AC7BB}" type="datetime1">
              <a:rPr lang="it-IT" smtClean="0"/>
              <a:t>27/02/2025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D493BB5-5E57-FB45-BB84-A227F6AF0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BB38DB6-CFF2-5F41-979C-1391A1C61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6880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CDF8A09-C448-7244-80B2-11E11BE04A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915E88B-BA71-5146-9C92-487CD3F599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982DF14-3D2E-1240-8F98-37FB860DE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11339-6DDD-0B46-A8B5-216BB7A083F1}" type="datetime1">
              <a:rPr lang="it-IT" smtClean="0"/>
              <a:t>27/02/2025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B7B8EF6-BFC2-3640-9B66-0F2BADBAC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04753A3-0C89-434B-AD71-A6041DFAF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96061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6934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49468D60-2C8E-D742-8D60-29306FDE94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11333" y="313047"/>
            <a:ext cx="6252408" cy="6252408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4CFD8147-BBB4-D44C-A87C-62696D0BF9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93622" y="250776"/>
            <a:ext cx="3100890" cy="626288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C98B4173-C41D-5E49-AE92-948E01E692F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47504" y="313047"/>
            <a:ext cx="1533167" cy="542997"/>
          </a:xfrm>
          <a:prstGeom prst="rect">
            <a:avLst/>
          </a:prstGeom>
        </p:spPr>
      </p:pic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FB9F2E4D-6ABA-F54D-AC6A-784E3B7E9EB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6375" y="3668713"/>
            <a:ext cx="5338763" cy="196056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0" cap="all" baseline="0">
                <a:solidFill>
                  <a:srgbClr val="00B0F0"/>
                </a:solidFill>
              </a:defRPr>
            </a:lvl1pPr>
            <a:lvl2pPr marL="457200" indent="-449263">
              <a:lnSpc>
                <a:spcPts val="3500"/>
              </a:lnSpc>
              <a:spcBef>
                <a:spcPts val="0"/>
              </a:spcBef>
              <a:buNone/>
              <a:tabLst/>
              <a:defRPr sz="4000" cap="all" baseline="0">
                <a:solidFill>
                  <a:srgbClr val="00B0F0"/>
                </a:solidFill>
              </a:defRPr>
            </a:lvl2pPr>
          </a:lstStyle>
          <a:p>
            <a:pPr lvl="0"/>
            <a:r>
              <a:rPr lang="it-IT" dirty="0"/>
              <a:t>2020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9BF27335-ABA4-284C-986C-F1400750A877}"/>
              </a:ext>
            </a:extLst>
          </p:cNvPr>
          <p:cNvPicPr/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259" y="6099337"/>
            <a:ext cx="1157968" cy="445616"/>
          </a:xfrm>
          <a:prstGeom prst="rect">
            <a:avLst/>
          </a:prstGeom>
        </p:spPr>
      </p:pic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2CEDB01D-DFDF-2141-88A5-D5C53AC79A0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3617" y="1368529"/>
            <a:ext cx="7448642" cy="923330"/>
          </a:xfrm>
          <a:solidFill>
            <a:srgbClr val="3264AA"/>
          </a:solidFill>
        </p:spPr>
        <p:txBody>
          <a:bodyPr wrap="none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</a:t>
            </a:r>
          </a:p>
        </p:txBody>
      </p:sp>
    </p:spTree>
    <p:extLst>
      <p:ext uri="{BB962C8B-B14F-4D97-AF65-F5344CB8AC3E}">
        <p14:creationId xmlns:p14="http://schemas.microsoft.com/office/powerpoint/2010/main" val="407270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49468D60-2C8E-D742-8D60-29306FDE94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11333" y="313047"/>
            <a:ext cx="6252408" cy="6252408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4CFD8147-BBB4-D44C-A87C-62696D0BF9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93622" y="250776"/>
            <a:ext cx="3100890" cy="626288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C98B4173-C41D-5E49-AE92-948E01E692F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47504" y="313047"/>
            <a:ext cx="1533167" cy="542997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C7587C4F-DA8F-7C4B-BA47-DED0C82D201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06696" y="5877077"/>
            <a:ext cx="650436" cy="688378"/>
          </a:xfrm>
          <a:prstGeom prst="rect">
            <a:avLst/>
          </a:prstGeom>
        </p:spPr>
      </p:pic>
      <p:sp>
        <p:nvSpPr>
          <p:cNvPr id="11" name="Segnaposto testo 3">
            <a:extLst>
              <a:ext uri="{FF2B5EF4-FFF2-40B4-BE49-F238E27FC236}">
                <a16:creationId xmlns:a16="http://schemas.microsoft.com/office/drawing/2014/main" id="{E603B09B-F74B-3040-8AB0-2F9BFE45FA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6696" y="3745924"/>
            <a:ext cx="5338070" cy="1544533"/>
          </a:xfrm>
        </p:spPr>
        <p:txBody>
          <a:bodyPr>
            <a:noAutofit/>
          </a:bodyPr>
          <a:lstStyle>
            <a:lvl1pPr marL="0" indent="0">
              <a:buNone/>
              <a:defRPr sz="3200" i="1"/>
            </a:lvl1pPr>
          </a:lstStyle>
          <a:p>
            <a:endParaRPr lang="it-IT" dirty="0"/>
          </a:p>
        </p:txBody>
      </p:sp>
      <p:sp>
        <p:nvSpPr>
          <p:cNvPr id="10" name="Segnaposto testo 10">
            <a:extLst>
              <a:ext uri="{FF2B5EF4-FFF2-40B4-BE49-F238E27FC236}">
                <a16:creationId xmlns:a16="http://schemas.microsoft.com/office/drawing/2014/main" id="{C59F81D4-E5AA-204D-B619-D1CE112610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3617" y="1368529"/>
            <a:ext cx="7448642" cy="923330"/>
          </a:xfrm>
          <a:solidFill>
            <a:srgbClr val="3264AA"/>
          </a:solidFill>
        </p:spPr>
        <p:txBody>
          <a:bodyPr wrap="none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</a:t>
            </a:r>
          </a:p>
        </p:txBody>
      </p:sp>
      <p:sp>
        <p:nvSpPr>
          <p:cNvPr id="12" name="Segnaposto testo 10">
            <a:extLst>
              <a:ext uri="{FF2B5EF4-FFF2-40B4-BE49-F238E27FC236}">
                <a16:creationId xmlns:a16="http://schemas.microsoft.com/office/drawing/2014/main" id="{4DB71B9B-314F-E045-B56E-42CF2DB6AFB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13617" y="2440326"/>
            <a:ext cx="7448642" cy="923330"/>
          </a:xfrm>
          <a:solidFill>
            <a:srgbClr val="3264AA"/>
          </a:solidFill>
        </p:spPr>
        <p:txBody>
          <a:bodyPr wrap="none">
            <a:spAutoFit/>
          </a:bodyPr>
          <a:lstStyle>
            <a:lvl1pPr marL="0" indent="0">
              <a:buNone/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</a:t>
            </a:r>
          </a:p>
        </p:txBody>
      </p:sp>
    </p:spTree>
    <p:extLst>
      <p:ext uri="{BB962C8B-B14F-4D97-AF65-F5344CB8AC3E}">
        <p14:creationId xmlns:p14="http://schemas.microsoft.com/office/powerpoint/2010/main" val="2911607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0DB0F3-561B-5441-AFF6-E733FE38F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393" y="307975"/>
            <a:ext cx="11487149" cy="598261"/>
          </a:xfrm>
        </p:spPr>
        <p:txBody>
          <a:bodyPr>
            <a:normAutofit/>
          </a:bodyPr>
          <a:lstStyle>
            <a:lvl1pPr>
              <a:defRPr sz="3600" b="1">
                <a:solidFill>
                  <a:srgbClr val="3264AA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9C81124-F589-6F49-81C3-A530E7A58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393" y="1396093"/>
            <a:ext cx="11487149" cy="4620986"/>
          </a:xfrm>
        </p:spPr>
        <p:txBody>
          <a:bodyPr/>
          <a:lstStyle/>
          <a:p>
            <a:r>
              <a:rPr lang="it-IT" dirty="0"/>
              <a:t>Modifica gli stili del testo dello schema
Secondo livello
Terzo livello
Quarto livello
Quinto livello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A3B3E2A3-45E0-9F4B-AABA-3465515A8811}"/>
              </a:ext>
            </a:extLst>
          </p:cNvPr>
          <p:cNvSpPr/>
          <p:nvPr userDrawn="1"/>
        </p:nvSpPr>
        <p:spPr>
          <a:xfrm>
            <a:off x="367393" y="6185127"/>
            <a:ext cx="11487150" cy="395287"/>
          </a:xfrm>
          <a:prstGeom prst="rect">
            <a:avLst/>
          </a:prstGeom>
          <a:solidFill>
            <a:srgbClr val="3264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F994ED07-8F13-7146-8CCC-02F4866519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63573" y="6133632"/>
            <a:ext cx="2385424" cy="481786"/>
          </a:xfrm>
          <a:prstGeom prst="rect">
            <a:avLst/>
          </a:prstGeom>
        </p:spPr>
      </p:pic>
      <p:sp>
        <p:nvSpPr>
          <p:cNvPr id="9" name="Segnaposto numero diapositiva 9">
            <a:extLst>
              <a:ext uri="{FF2B5EF4-FFF2-40B4-BE49-F238E27FC236}">
                <a16:creationId xmlns:a16="http://schemas.microsoft.com/office/drawing/2014/main" id="{7091A8B7-D404-5D4E-9BB8-755029E2C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22164" y="6215289"/>
            <a:ext cx="1232377" cy="365125"/>
          </a:xfrm>
        </p:spPr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‹N›</a:t>
            </a:fld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10" name="Segnaposto piè di pagina 10">
            <a:extLst>
              <a:ext uri="{FF2B5EF4-FFF2-40B4-BE49-F238E27FC236}">
                <a16:creationId xmlns:a16="http://schemas.microsoft.com/office/drawing/2014/main" id="{05F9FBCF-B4B7-5745-967F-0887F2217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20243" y="6208371"/>
            <a:ext cx="6391920" cy="365125"/>
          </a:xfrm>
        </p:spPr>
        <p:txBody>
          <a:bodyPr/>
          <a:lstStyle/>
          <a:p>
            <a:pPr algn="r"/>
            <a:endParaRPr lang="it-IT" dirty="0">
              <a:solidFill>
                <a:schemeClr val="bg1"/>
              </a:solidFill>
            </a:endParaRPr>
          </a:p>
        </p:txBody>
      </p:sp>
      <p:cxnSp>
        <p:nvCxnSpPr>
          <p:cNvPr id="5" name="Connettore 1 4">
            <a:extLst>
              <a:ext uri="{FF2B5EF4-FFF2-40B4-BE49-F238E27FC236}">
                <a16:creationId xmlns:a16="http://schemas.microsoft.com/office/drawing/2014/main" id="{C31A36DD-0883-A64D-BD3A-E7327755969C}"/>
              </a:ext>
            </a:extLst>
          </p:cNvPr>
          <p:cNvCxnSpPr>
            <a:cxnSpLocks/>
          </p:cNvCxnSpPr>
          <p:nvPr userDrawn="1"/>
        </p:nvCxnSpPr>
        <p:spPr>
          <a:xfrm>
            <a:off x="367393" y="1038646"/>
            <a:ext cx="11487149" cy="0"/>
          </a:xfrm>
          <a:prstGeom prst="line">
            <a:avLst/>
          </a:prstGeom>
          <a:ln w="12700">
            <a:solidFill>
              <a:srgbClr val="3264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magine 12">
            <a:extLst>
              <a:ext uri="{FF2B5EF4-FFF2-40B4-BE49-F238E27FC236}">
                <a16:creationId xmlns:a16="http://schemas.microsoft.com/office/drawing/2014/main" id="{AC96A5E4-DA21-A34D-A1DE-D4A9121B7D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6927" y="6186820"/>
            <a:ext cx="1148746" cy="40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056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882CBB-ED9F-5D46-8900-B648988E2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D0003F8-8EF8-CF40-8A06-05D521611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FD33C9F-4E1C-D84A-9310-43989A165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FBFE2-14D3-0E46-9D2B-5DB46E8FA9A2}" type="datetime1">
              <a:rPr lang="it-IT" smtClean="0"/>
              <a:t>27/02/2025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72E771E-D8D9-4141-9804-885CED867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CDABBDF-2F44-6740-9372-861CCF462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6792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BD44A1-8658-CD41-AD22-1DAF0FBE6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245A231-6E7A-7047-A72B-800CC421F8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E12C41B-4885-6648-9661-5441958F80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0A85AE3-D060-8642-A721-25C70519D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87598-ECD9-AC4E-BA7F-704E821A67C3}" type="datetime1">
              <a:rPr lang="it-IT" smtClean="0"/>
              <a:t>27/02/2025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3F16A96-8F0E-FC49-91E2-6D0DF64CF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70DF24E-CEFD-704D-B692-349BCFF36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2794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BB4F03-5A29-9847-A0BF-DA22C9390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0E050F6-DA07-1C44-913D-93CCCEFC68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579FFD0-48C1-C74A-8314-F6D18C3164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1285F92-3FFD-4449-8157-996387676F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1029EAC-D3E6-C540-8636-0A588A9D36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B2080B0D-25A5-FA47-B790-5E8344AD6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3914D-D8FE-6747-92D3-28A19DC8F534}" type="datetime1">
              <a:rPr lang="it-IT" smtClean="0"/>
              <a:t>27/02/2025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0BAE80DB-1704-A74F-B1CB-F11970AF3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ECF0128-2F47-6548-93FC-CAD0EACBF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7049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E199F5-CF6C-564C-92AC-BE94F0297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D86F6B5-ED87-CA48-AAC8-2F5ECFA78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2EE11-E1A5-2F40-97C8-95D47DA08073}" type="datetime1">
              <a:rPr lang="it-IT" smtClean="0"/>
              <a:t>27/02/2025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E31468A-9775-8041-B5E2-CA5BC6534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0A1B171-7FBC-5448-8301-955B42BDD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001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B77EBDE-9FBB-AC4C-AA79-36AECCDCA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9BD1B-11D4-564C-8445-94ECA89BCB1C}" type="datetime1">
              <a:rPr lang="it-IT" smtClean="0"/>
              <a:t>27/02/2025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674737F4-55F5-714C-B7AA-0F8838EF8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2B1609E-74E1-F743-B769-37D3BA829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7160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FD6C29A-5C23-5049-A456-7E1C6E4DE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5FC5ED8-2B44-7F48-82E8-45E4CBD054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B658660-BD07-5645-9220-BDDDAEB29E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DF255-7BA2-524E-B4E9-B5417EBF7185}" type="datetime1">
              <a:rPr lang="it-IT" smtClean="0"/>
              <a:t>27/02/2025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5821CF5-E2E6-2F4C-A5B6-50AFD06069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26CBCE6-383F-5A4F-8080-3D4B49661C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F82156-9445-CA41-89E8-99C6AA80F8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7683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>
            <a:extLst>
              <a:ext uri="{FF2B5EF4-FFF2-40B4-BE49-F238E27FC236}">
                <a16:creationId xmlns:a16="http://schemas.microsoft.com/office/drawing/2014/main" id="{4BE7A2E2-AC42-4A9A-AB8D-2EA55200EE37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0"/>
            <a:ext cx="1551517" cy="5511800"/>
            <a:chOff x="0" y="0"/>
            <a:chExt cx="733" cy="3472"/>
          </a:xfrm>
        </p:grpSpPr>
        <p:sp>
          <p:nvSpPr>
            <p:cNvPr id="2053" name="AutoShape 3">
              <a:extLst>
                <a:ext uri="{FF2B5EF4-FFF2-40B4-BE49-F238E27FC236}">
                  <a16:creationId xmlns:a16="http://schemas.microsoft.com/office/drawing/2014/main" id="{F56A1676-8020-421D-909A-9E0D9D399705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 flipV="1">
              <a:off x="0" y="0"/>
              <a:ext cx="733" cy="3472"/>
            </a:xfrm>
            <a:prstGeom prst="rtTriangl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GB" altLang="it-IT"/>
            </a:p>
          </p:txBody>
        </p:sp>
        <p:pic>
          <p:nvPicPr>
            <p:cNvPr id="2054" name="Picture 10">
              <a:extLst>
                <a:ext uri="{FF2B5EF4-FFF2-40B4-BE49-F238E27FC236}">
                  <a16:creationId xmlns:a16="http://schemas.microsoft.com/office/drawing/2014/main" id="{749C62C6-172B-4A72-89D5-7839ACDD53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92" y="144"/>
              <a:ext cx="441" cy="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51" name="Title Placeholder 1">
            <a:extLst>
              <a:ext uri="{FF2B5EF4-FFF2-40B4-BE49-F238E27FC236}">
                <a16:creationId xmlns:a16="http://schemas.microsoft.com/office/drawing/2014/main" id="{386027F8-86B1-424A-B9C1-1C9DBA56FAD3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821267" y="990600"/>
            <a:ext cx="1076113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t-IT"/>
              <a:t>Click to edit Master title style</a:t>
            </a:r>
          </a:p>
        </p:txBody>
      </p:sp>
      <p:sp>
        <p:nvSpPr>
          <p:cNvPr id="2052" name="Text Placeholder 2">
            <a:extLst>
              <a:ext uri="{FF2B5EF4-FFF2-40B4-BE49-F238E27FC236}">
                <a16:creationId xmlns:a16="http://schemas.microsoft.com/office/drawing/2014/main" id="{07C6D266-3016-41EB-80B1-7A97694E683A}"/>
              </a:ext>
            </a:extLst>
          </p:cNvPr>
          <p:cNvSpPr>
            <a:spLocks noGrp="1"/>
          </p:cNvSpPr>
          <p:nvPr>
            <p:ph type="body" idx="1"/>
          </p:nvPr>
        </p:nvSpPr>
        <p:spPr bwMode="gray">
          <a:xfrm>
            <a:off x="821267" y="2743200"/>
            <a:ext cx="10761133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t-IT"/>
              <a:t>Click to edit Master text styles</a:t>
            </a:r>
          </a:p>
          <a:p>
            <a:pPr lvl="1"/>
            <a:r>
              <a:rPr lang="en-US" altLang="it-IT"/>
              <a:t>Second level</a:t>
            </a:r>
          </a:p>
          <a:p>
            <a:pPr lvl="2"/>
            <a:r>
              <a:rPr lang="en-US" altLang="it-IT"/>
              <a:t>Third level</a:t>
            </a:r>
          </a:p>
          <a:p>
            <a:pPr lvl="3"/>
            <a:r>
              <a:rPr lang="en-US" altLang="it-IT"/>
              <a:t>Fourth level</a:t>
            </a:r>
          </a:p>
          <a:p>
            <a:pPr lvl="4"/>
            <a:r>
              <a:rPr lang="en-US" altLang="it-IT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accent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accent1"/>
          </a:solidFill>
          <a:latin typeface="Arial" pitchFamily="34" charset="0"/>
          <a:cs typeface="Arial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accent1"/>
          </a:solidFill>
          <a:latin typeface="Arial" pitchFamily="34" charset="0"/>
          <a:cs typeface="Arial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accent1"/>
          </a:solidFill>
          <a:latin typeface="Arial" pitchFamily="34" charset="0"/>
          <a:cs typeface="Arial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accent1"/>
          </a:solidFill>
          <a:latin typeface="Arial" pitchFamily="34" charset="0"/>
          <a:cs typeface="Arial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3000" b="1">
          <a:solidFill>
            <a:schemeClr val="accent1"/>
          </a:solidFill>
          <a:latin typeface="Arial" pitchFamily="34" charset="0"/>
          <a:cs typeface="Arial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3000" b="1">
          <a:solidFill>
            <a:schemeClr val="accent1"/>
          </a:solidFill>
          <a:latin typeface="Arial" pitchFamily="34" charset="0"/>
          <a:cs typeface="Arial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3000" b="1">
          <a:solidFill>
            <a:schemeClr val="accent1"/>
          </a:solidFill>
          <a:latin typeface="Arial" pitchFamily="34" charset="0"/>
          <a:cs typeface="Arial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3000" b="1">
          <a:solidFill>
            <a:schemeClr val="accent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chemeClr val="tx1"/>
          </a:solidFill>
          <a:latin typeface="+mn-lt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600">
          <a:solidFill>
            <a:schemeClr val="tx1"/>
          </a:solidFill>
          <a:latin typeface="+mn-lt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600">
          <a:solidFill>
            <a:schemeClr val="tx1"/>
          </a:solidFill>
          <a:latin typeface="+mn-lt"/>
          <a:cs typeface="+mn-cs"/>
        </a:defRPr>
      </a:lvl5pPr>
      <a:lvl6pPr marL="25146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1600">
          <a:solidFill>
            <a:schemeClr val="tx1"/>
          </a:solidFill>
          <a:latin typeface="+mn-lt"/>
          <a:cs typeface="+mn-cs"/>
        </a:defRPr>
      </a:lvl6pPr>
      <a:lvl7pPr marL="29718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1600">
          <a:solidFill>
            <a:schemeClr val="tx1"/>
          </a:solidFill>
          <a:latin typeface="+mn-lt"/>
          <a:cs typeface="+mn-cs"/>
        </a:defRPr>
      </a:lvl7pPr>
      <a:lvl8pPr marL="3429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1600">
          <a:solidFill>
            <a:schemeClr val="tx1"/>
          </a:solidFill>
          <a:latin typeface="+mn-lt"/>
          <a:cs typeface="+mn-cs"/>
        </a:defRPr>
      </a:lvl8pPr>
      <a:lvl9pPr marL="3886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1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svg"/><Relationship Id="rId18" Type="http://schemas.openxmlformats.org/officeDocument/2006/relationships/image" Target="../media/image37.png"/><Relationship Id="rId3" Type="http://schemas.openxmlformats.org/officeDocument/2006/relationships/image" Target="../media/image22.svg"/><Relationship Id="rId21" Type="http://schemas.openxmlformats.org/officeDocument/2006/relationships/image" Target="../media/image40.svg"/><Relationship Id="rId7" Type="http://schemas.openxmlformats.org/officeDocument/2006/relationships/image" Target="../media/image26.svg"/><Relationship Id="rId12" Type="http://schemas.openxmlformats.org/officeDocument/2006/relationships/image" Target="../media/image31.png"/><Relationship Id="rId17" Type="http://schemas.openxmlformats.org/officeDocument/2006/relationships/image" Target="../media/image36.svg"/><Relationship Id="rId2" Type="http://schemas.openxmlformats.org/officeDocument/2006/relationships/image" Target="../media/image21.png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11" Type="http://schemas.openxmlformats.org/officeDocument/2006/relationships/image" Target="../media/image30.svg"/><Relationship Id="rId5" Type="http://schemas.openxmlformats.org/officeDocument/2006/relationships/image" Target="../media/image24.svg"/><Relationship Id="rId15" Type="http://schemas.openxmlformats.org/officeDocument/2006/relationships/image" Target="../media/image34.svg"/><Relationship Id="rId10" Type="http://schemas.openxmlformats.org/officeDocument/2006/relationships/image" Target="../media/image29.png"/><Relationship Id="rId19" Type="http://schemas.openxmlformats.org/officeDocument/2006/relationships/image" Target="../media/image38.svg"/><Relationship Id="rId4" Type="http://schemas.openxmlformats.org/officeDocument/2006/relationships/image" Target="../media/image23.png"/><Relationship Id="rId9" Type="http://schemas.openxmlformats.org/officeDocument/2006/relationships/image" Target="../media/image28.svg"/><Relationship Id="rId14" Type="http://schemas.openxmlformats.org/officeDocument/2006/relationships/image" Target="../media/image33.png"/><Relationship Id="rId22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10.PNG"/><Relationship Id="rId3" Type="http://schemas.openxmlformats.org/officeDocument/2006/relationships/image" Target="../media/image42.svg"/><Relationship Id="rId7" Type="http://schemas.openxmlformats.org/officeDocument/2006/relationships/image" Target="../media/image28.svg"/><Relationship Id="rId12" Type="http://schemas.openxmlformats.org/officeDocument/2006/relationships/image" Target="../media/image49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11" Type="http://schemas.openxmlformats.org/officeDocument/2006/relationships/image" Target="../media/image48.svg"/><Relationship Id="rId5" Type="http://schemas.openxmlformats.org/officeDocument/2006/relationships/image" Target="../media/image44.svg"/><Relationship Id="rId10" Type="http://schemas.openxmlformats.org/officeDocument/2006/relationships/image" Target="../media/image47.png"/><Relationship Id="rId4" Type="http://schemas.openxmlformats.org/officeDocument/2006/relationships/image" Target="../media/image43.png"/><Relationship Id="rId9" Type="http://schemas.openxmlformats.org/officeDocument/2006/relationships/image" Target="../media/image46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selectgroup.it" TargetMode="External"/><Relationship Id="rId2" Type="http://schemas.openxmlformats.org/officeDocument/2006/relationships/hyperlink" Target="mailto:eures@regione.emilia-romagna.it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6.png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eures.ec.europa.eu/seasonal-worker-guide-your-rights-2021-09-30_it#:~:text=In%20qualit%C3%A0%20di%20cittadino%20dell,chiedere%20se%20cos%C3%AC%20non%20fosse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ec.europa.eu/social/main.jsp?langId=it&amp;catId=89&amp;newsId=9738&amp;furtherNews=yes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ps.it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inps.it/it/it/sostegni-sussidi-indennita.html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jobintourism.it/" TargetMode="External"/><Relationship Id="rId3" Type="http://schemas.openxmlformats.org/officeDocument/2006/relationships/hyperlink" Target="https://ec.europa.eu/eures/public/index_en" TargetMode="External"/><Relationship Id="rId7" Type="http://schemas.openxmlformats.org/officeDocument/2006/relationships/hyperlink" Target="https://www.summerjobs.com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seasonworkers.com/" TargetMode="External"/><Relationship Id="rId5" Type="http://schemas.openxmlformats.org/officeDocument/2006/relationships/hyperlink" Target="https://www.portaledeigiovani.it/canali/lavorare/lavoro-stagionale" TargetMode="External"/><Relationship Id="rId10" Type="http://schemas.openxmlformats.org/officeDocument/2006/relationships/image" Target="../media/image57.jpeg"/><Relationship Id="rId4" Type="http://schemas.openxmlformats.org/officeDocument/2006/relationships/hyperlink" Target="https://www.cliclavoro.gov.it/pages/it/my_homepage/news/news_eventi/" TargetMode="External"/><Relationship Id="rId9" Type="http://schemas.openxmlformats.org/officeDocument/2006/relationships/hyperlink" Target="https://wwoof.net/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hyperlink" Target="https://www.portaledeigiovani.it/canali/lavorare/lavoro-stagionale" TargetMode="Externa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hyperlink" Target="https://www.seasonworkers.com/" TargetMode="Externa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hyperlink" Target="https://www.summerjobs.com/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hyperlink" Target="https://www.jobintourism.it/" TargetMode="Externa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hyperlink" Target="https://wwoof.net/" TargetMode="Externa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hyperlink" Target="https://www.careers.msccruises.com/working-with-us/working-onboard" TargetMode="External"/><Relationship Id="rId7" Type="http://schemas.openxmlformats.org/officeDocument/2006/relationships/hyperlink" Target="https://jobs.disneycareers.com/disneyland-paris-home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ncl.com/it/it/about/careers/overview" TargetMode="External"/><Relationship Id="rId5" Type="http://schemas.openxmlformats.org/officeDocument/2006/relationships/hyperlink" Target="https://careers.royalcaribbeangroup.com/" TargetMode="External"/><Relationship Id="rId4" Type="http://schemas.openxmlformats.org/officeDocument/2006/relationships/hyperlink" Target="https://career.costacrociere.it/" TargetMode="External"/><Relationship Id="rId9" Type="http://schemas.openxmlformats.org/officeDocument/2006/relationships/image" Target="../media/image68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hyperlink" Target="mailto:barbara.bruni@regione.emilia-romagna.it" TargetMode="Externa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.PNG"/><Relationship Id="rId4" Type="http://schemas.openxmlformats.org/officeDocument/2006/relationships/image" Target="../media/image7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zZJg1-fC4ew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0.PNG"/><Relationship Id="rId2" Type="http://schemas.openxmlformats.org/officeDocument/2006/relationships/hyperlink" Target="https://ec.europa.eu/eures/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ur-lex.europa.eu/legal-content/IT/TXT/PDF/?uri=CELEX:02004L0038-20110616&amp;from=ET" TargetMode="External"/><Relationship Id="rId2" Type="http://schemas.openxmlformats.org/officeDocument/2006/relationships/hyperlink" Target="https://eur-lex.europa.eu/legal-content/IT/TXT/?uri=celex%3A12016E045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eur-lex.europa.eu/legal-content/IT/TXT/PDF/?uri=CELEX:32011R0492&amp;from=LT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090786DC-6037-8E4E-B2B7-70B2E67D61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29027" y="3310919"/>
            <a:ext cx="5385219" cy="1544533"/>
          </a:xfrm>
        </p:spPr>
        <p:txBody>
          <a:bodyPr/>
          <a:lstStyle/>
          <a:p>
            <a:r>
              <a:rPr lang="it-IT" sz="2800" dirty="0"/>
              <a:t>Il network dei Servizi per l’impiego nell’Europa che cresce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3BF3D76-8FF5-AA4A-9DFA-E16A68CB9E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9027" y="2300684"/>
            <a:ext cx="9502858" cy="701731"/>
          </a:xfrm>
        </p:spPr>
        <p:txBody>
          <a:bodyPr/>
          <a:lstStyle/>
          <a:p>
            <a:r>
              <a:rPr lang="it-IT" sz="4400" dirty="0"/>
              <a:t>EURES – </a:t>
            </a:r>
            <a:r>
              <a:rPr lang="it-IT" sz="4400" i="1" dirty="0" err="1"/>
              <a:t>EURopean</a:t>
            </a:r>
            <a:r>
              <a:rPr lang="it-IT" sz="4400" i="1" dirty="0"/>
              <a:t> </a:t>
            </a:r>
            <a:r>
              <a:rPr lang="it-IT" sz="4400" i="1" dirty="0" err="1"/>
              <a:t>Employment</a:t>
            </a:r>
            <a:r>
              <a:rPr lang="it-IT" sz="4400" i="1" dirty="0"/>
              <a:t> Services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F515F4B-D177-670F-2E04-E805CFB660CF}"/>
              </a:ext>
            </a:extLst>
          </p:cNvPr>
          <p:cNvSpPr txBox="1"/>
          <p:nvPr/>
        </p:nvSpPr>
        <p:spPr>
          <a:xfrm>
            <a:off x="906011" y="5979352"/>
            <a:ext cx="4908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Work in Europe| 27.02.2025 | Ambito Territoriale Nord 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AB7E4B70-9FE6-34D6-E35E-726FE25A0BFD}"/>
              </a:ext>
            </a:extLst>
          </p:cNvPr>
          <p:cNvSpPr txBox="1"/>
          <p:nvPr/>
        </p:nvSpPr>
        <p:spPr>
          <a:xfrm flipH="1">
            <a:off x="9760225" y="4434678"/>
            <a:ext cx="19983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2000" b="1" i="0" u="none" strike="noStrike" baseline="0" dirty="0">
                <a:solidFill>
                  <a:srgbClr val="081259"/>
                </a:solidFill>
                <a:latin typeface="MS PGothic" panose="020B0600070205080204" pitchFamily="34" charset="-128"/>
                <a:ea typeface="MS PGothic" panose="020B0600070205080204" pitchFamily="34" charset="-128"/>
              </a:rPr>
              <a:t>#EURESjobs</a:t>
            </a:r>
          </a:p>
          <a:p>
            <a:pPr algn="l"/>
            <a:r>
              <a:rPr lang="it-IT" sz="2000" b="1" i="0" u="none" strike="noStrike" baseline="0" dirty="0">
                <a:solidFill>
                  <a:srgbClr val="081259"/>
                </a:solidFill>
                <a:latin typeface="MS PGothic" panose="020B0600070205080204" pitchFamily="34" charset="-128"/>
                <a:ea typeface="MS PGothic" panose="020B0600070205080204" pitchFamily="34" charset="-128"/>
              </a:rPr>
              <a:t>#EURES30</a:t>
            </a:r>
            <a:endParaRPr lang="it-IT" sz="2000" b="1" dirty="0">
              <a:latin typeface="MS PGothic" panose="020B0600070205080204" pitchFamily="34" charset="-128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9950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172590-F083-9240-8D2A-27E74BE89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393" y="307975"/>
            <a:ext cx="8453222" cy="3896035"/>
          </a:xfrm>
        </p:spPr>
        <p:txBody>
          <a:bodyPr/>
          <a:lstStyle/>
          <a:p>
            <a:endParaRPr lang="it-IT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BD95D75-B5EB-8248-8AA3-1B2AE9E46B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0975" indent="-180975" algn="just"/>
            <a:r>
              <a:rPr lang="it-IT" sz="2800"/>
              <a:t>Favorire lo scopo pubblico perseguito che consiste nella piena e migliore attuazione del collocamento mirato al fine di assicurare il diritto al lavoro e l’integrazione lavorativa delle persone con disabilità.</a:t>
            </a:r>
          </a:p>
          <a:p>
            <a:pPr marL="180975" indent="-180975">
              <a:buNone/>
            </a:pPr>
            <a:endParaRPr lang="it-IT" sz="2800"/>
          </a:p>
          <a:p>
            <a:pPr marL="180975" indent="-180975" algn="just"/>
            <a:r>
              <a:rPr lang="it-IT" sz="2800"/>
              <a:t>Dare attuazione a quanto previsto dalle Programmazione regionali delle risorse Fondo Regionale persone con disabilità per gli anni 2020 e 2021 (Deliberazioni di Giunta regionale n. 333 del 14 aprile 2020 e n. 715 del 17/05/2021) che prevedono “Incentivi alle imprese” e stabiliscono che “Con le risorse del Fondo regionale disabili si intende realizzare la finalità integrativa e non sostitutiva di quanto erogato dall’INPS“.</a:t>
            </a:r>
          </a:p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F508402-B66B-4A4E-AD5C-28BF6C107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10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57D7DF67-1BF7-4370-87AD-286B6021214C}"/>
              </a:ext>
            </a:extLst>
          </p:cNvPr>
          <p:cNvSpPr/>
          <p:nvPr/>
        </p:nvSpPr>
        <p:spPr>
          <a:xfrm>
            <a:off x="168729" y="192059"/>
            <a:ext cx="11854541" cy="64738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it-IT" sz="4000" i="1" cap="all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/>
            <a:endParaRPr lang="it-IT" sz="4000" i="1" cap="all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/>
            <a:endParaRPr lang="it-IT" sz="4000" i="1" cap="all" dirty="0">
              <a:latin typeface="Calibri" panose="020F0502020204030204" pitchFamily="34" charset="0"/>
            </a:endParaRPr>
          </a:p>
          <a:p>
            <a:pPr algn="ctr"/>
            <a:r>
              <a:rPr lang="it-IT" sz="4800" cap="all" dirty="0">
                <a:latin typeface="Calibri"/>
                <a:ea typeface="Calibri"/>
                <a:cs typeface="Calibri"/>
              </a:rPr>
              <a:t>IL SERVIZIO EURES</a:t>
            </a:r>
          </a:p>
          <a:p>
            <a:pPr algn="ctr"/>
            <a:r>
              <a:rPr lang="it-IT" sz="4800" dirty="0">
                <a:latin typeface="Calibri"/>
                <a:ea typeface="Calibri"/>
                <a:cs typeface="Calibri"/>
              </a:rPr>
              <a:t>La rete </a:t>
            </a:r>
          </a:p>
          <a:p>
            <a:pPr algn="ctr"/>
            <a:endParaRPr lang="it-IT" sz="1600" dirty="0">
              <a:latin typeface="Calibri" panose="020F0502020204030204" pitchFamily="34" charset="0"/>
            </a:endParaRPr>
          </a:p>
          <a:p>
            <a:pPr algn="ctr"/>
            <a:endParaRPr lang="it-IT" sz="1600" dirty="0">
              <a:latin typeface="Calibri" panose="020F0502020204030204" pitchFamily="34" charset="0"/>
            </a:endParaRPr>
          </a:p>
          <a:p>
            <a:pPr algn="ctr"/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R="0" lvl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dirty="0">
              <a:solidFill>
                <a:prstClr val="white"/>
              </a:solidFill>
              <a:latin typeface="Calibri" panose="020F0502020204030204"/>
            </a:endParaRPr>
          </a:p>
          <a:p>
            <a:pPr marR="0" lvl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dirty="0">
              <a:solidFill>
                <a:prstClr val="white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it-IT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</a:rPr>
            </a:br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B08B760-B3D5-8D12-6EFE-25B4537AB3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1190" y="4448023"/>
            <a:ext cx="520466" cy="661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162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861B69-E759-10A5-ECC7-2FDC83BFC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Lo sviluppo e il miglioramento della rete EURES</a:t>
            </a:r>
          </a:p>
        </p:txBody>
      </p:sp>
      <p:graphicFrame>
        <p:nvGraphicFramePr>
          <p:cNvPr id="9" name="Segnaposto contenuto 8">
            <a:extLst>
              <a:ext uri="{FF2B5EF4-FFF2-40B4-BE49-F238E27FC236}">
                <a16:creationId xmlns:a16="http://schemas.microsoft.com/office/drawing/2014/main" id="{A190EE3A-4A12-9366-FD86-08FC5216FC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7000962"/>
              </p:ext>
            </p:extLst>
          </p:nvPr>
        </p:nvGraphicFramePr>
        <p:xfrm>
          <a:off x="367393" y="1340527"/>
          <a:ext cx="11487150" cy="4546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3A9C54A-1848-CA9D-A44B-702AB5436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11</a:t>
            </a:fld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723CCFB-88BA-987F-C149-53B94FF77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it-IT" dirty="0">
                <a:solidFill>
                  <a:schemeClr val="bg1"/>
                </a:solidFill>
              </a:rPr>
              <a:t>EURES</a:t>
            </a:r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id="{312F2731-D666-5930-DAA3-DF07797346B3}"/>
              </a:ext>
            </a:extLst>
          </p:cNvPr>
          <p:cNvSpPr/>
          <p:nvPr/>
        </p:nvSpPr>
        <p:spPr>
          <a:xfrm>
            <a:off x="3717983" y="4010547"/>
            <a:ext cx="266181" cy="266181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42BC9625-BD12-1532-63C7-E5A71ACE4F81}"/>
              </a:ext>
            </a:extLst>
          </p:cNvPr>
          <p:cNvSpPr txBox="1"/>
          <p:nvPr/>
        </p:nvSpPr>
        <p:spPr>
          <a:xfrm>
            <a:off x="4740680" y="1018747"/>
            <a:ext cx="38173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it-IT" sz="1600" b="1" i="0" u="none" strike="noStrike" dirty="0">
                <a:solidFill>
                  <a:schemeClr val="tx1"/>
                </a:solidFill>
              </a:rPr>
              <a:t>Regolamento (UE) 2016/589 </a:t>
            </a:r>
            <a:r>
              <a:rPr lang="it-IT" sz="1400" i="0" u="none" strike="noStrike" dirty="0">
                <a:solidFill>
                  <a:schemeClr val="tx1"/>
                </a:solidFill>
              </a:rPr>
              <a:t>relativo ad una rete europea di servizi per l’Impiego EURES, all’accesso dei lavoratori ai servizi di mobilità ed a una maggiore integrazione del mercato del lavoro</a:t>
            </a:r>
            <a:endParaRPr lang="it-IT" sz="1400" dirty="0">
              <a:solidFill>
                <a:schemeClr val="tx1"/>
              </a:solidFill>
            </a:endParaRPr>
          </a:p>
        </p:txBody>
      </p:sp>
      <p:sp>
        <p:nvSpPr>
          <p:cNvPr id="13" name="Ovale 12">
            <a:extLst>
              <a:ext uri="{FF2B5EF4-FFF2-40B4-BE49-F238E27FC236}">
                <a16:creationId xmlns:a16="http://schemas.microsoft.com/office/drawing/2014/main" id="{64CC2D7B-C569-CC68-0994-8EC4CDF414A0}"/>
              </a:ext>
            </a:extLst>
          </p:cNvPr>
          <p:cNvSpPr/>
          <p:nvPr/>
        </p:nvSpPr>
        <p:spPr>
          <a:xfrm>
            <a:off x="6331595" y="2684450"/>
            <a:ext cx="378751" cy="425221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F5083182-D81E-2133-8643-1E2EB2EE28AC}"/>
              </a:ext>
            </a:extLst>
          </p:cNvPr>
          <p:cNvSpPr txBox="1"/>
          <p:nvPr/>
        </p:nvSpPr>
        <p:spPr>
          <a:xfrm>
            <a:off x="7316203" y="3646872"/>
            <a:ext cx="262678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it-IT" sz="1400" b="1" dirty="0">
                <a:solidFill>
                  <a:schemeClr val="tx1"/>
                </a:solidFill>
              </a:rPr>
              <a:t>2017</a:t>
            </a:r>
            <a:r>
              <a:rPr lang="it-IT" sz="1400" dirty="0">
                <a:solidFill>
                  <a:schemeClr val="tx1"/>
                </a:solidFill>
              </a:rPr>
              <a:t> –La Commissione Europea lancia la prima versione completa della classificazione delle competenze, skills,  occupazioni e qualificazione (</a:t>
            </a:r>
            <a:r>
              <a:rPr lang="it-IT" sz="1400" b="1" dirty="0">
                <a:solidFill>
                  <a:schemeClr val="tx1"/>
                </a:solidFill>
              </a:rPr>
              <a:t>ESCO)</a:t>
            </a:r>
            <a:endParaRPr lang="it-IT" sz="1400" dirty="0">
              <a:solidFill>
                <a:schemeClr val="tx1"/>
              </a:solidFill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FB6585A8-BB08-476F-AAE4-1E64BCE58DF6}"/>
              </a:ext>
            </a:extLst>
          </p:cNvPr>
          <p:cNvSpPr txBox="1"/>
          <p:nvPr/>
        </p:nvSpPr>
        <p:spPr>
          <a:xfrm>
            <a:off x="2240240" y="3197817"/>
            <a:ext cx="152695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1600" b="1" dirty="0"/>
              <a:t>2003</a:t>
            </a:r>
            <a:r>
              <a:rPr lang="it-IT" sz="1600" dirty="0"/>
              <a:t> </a:t>
            </a:r>
            <a:r>
              <a:rPr lang="it-IT" sz="1400" dirty="0"/>
              <a:t>lancio del primo portale</a:t>
            </a:r>
            <a:endParaRPr lang="it-IT" sz="1400" i="0" u="none" strike="noStrike" baseline="0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051BB08E-4753-10B1-D044-B1E5532BEFD4}"/>
              </a:ext>
            </a:extLst>
          </p:cNvPr>
          <p:cNvSpPr txBox="1"/>
          <p:nvPr/>
        </p:nvSpPr>
        <p:spPr>
          <a:xfrm>
            <a:off x="4590043" y="4346537"/>
            <a:ext cx="24765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it-IT" sz="1400" b="1" dirty="0"/>
              <a:t>2012</a:t>
            </a:r>
            <a:r>
              <a:rPr lang="it-IT" sz="1400" dirty="0"/>
              <a:t> Decisione  </a:t>
            </a:r>
            <a:r>
              <a:rPr lang="it-IT" sz="1400" b="1" dirty="0"/>
              <a:t>2012/733/UE </a:t>
            </a:r>
            <a:r>
              <a:rPr lang="it-IT" sz="1400" dirty="0"/>
              <a:t>si </a:t>
            </a:r>
            <a:r>
              <a:rPr lang="it-IT" sz="1400" b="1" dirty="0"/>
              <a:t>avvia una  riforma </a:t>
            </a:r>
            <a:r>
              <a:rPr lang="it-IT" sz="1400" dirty="0"/>
              <a:t>per migliorare il funzionamento della rete EURES</a:t>
            </a:r>
          </a:p>
        </p:txBody>
      </p:sp>
      <p:cxnSp>
        <p:nvCxnSpPr>
          <p:cNvPr id="19" name="Connettore diritto 18">
            <a:extLst>
              <a:ext uri="{FF2B5EF4-FFF2-40B4-BE49-F238E27FC236}">
                <a16:creationId xmlns:a16="http://schemas.microsoft.com/office/drawing/2014/main" id="{90E0BA18-B43F-404A-305F-7B378D20ECFC}"/>
              </a:ext>
            </a:extLst>
          </p:cNvPr>
          <p:cNvCxnSpPr/>
          <p:nvPr/>
        </p:nvCxnSpPr>
        <p:spPr>
          <a:xfrm>
            <a:off x="3549416" y="3684441"/>
            <a:ext cx="0" cy="1916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diritto 20">
            <a:extLst>
              <a:ext uri="{FF2B5EF4-FFF2-40B4-BE49-F238E27FC236}">
                <a16:creationId xmlns:a16="http://schemas.microsoft.com/office/drawing/2014/main" id="{DC7177F4-5147-B09B-7730-83AC4FB12E1D}"/>
              </a:ext>
            </a:extLst>
          </p:cNvPr>
          <p:cNvCxnSpPr/>
          <p:nvPr/>
        </p:nvCxnSpPr>
        <p:spPr>
          <a:xfrm>
            <a:off x="4341180" y="2813439"/>
            <a:ext cx="0" cy="3213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diritto 21">
            <a:extLst>
              <a:ext uri="{FF2B5EF4-FFF2-40B4-BE49-F238E27FC236}">
                <a16:creationId xmlns:a16="http://schemas.microsoft.com/office/drawing/2014/main" id="{0E110885-6EDF-7CF4-88AA-927D34B52BCA}"/>
              </a:ext>
            </a:extLst>
          </p:cNvPr>
          <p:cNvCxnSpPr/>
          <p:nvPr/>
        </p:nvCxnSpPr>
        <p:spPr>
          <a:xfrm>
            <a:off x="6304962" y="2034410"/>
            <a:ext cx="0" cy="3213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diritto 22">
            <a:extLst>
              <a:ext uri="{FF2B5EF4-FFF2-40B4-BE49-F238E27FC236}">
                <a16:creationId xmlns:a16="http://schemas.microsoft.com/office/drawing/2014/main" id="{1645DE56-F45C-27F7-0608-48E67180052B}"/>
              </a:ext>
            </a:extLst>
          </p:cNvPr>
          <p:cNvCxnSpPr/>
          <p:nvPr/>
        </p:nvCxnSpPr>
        <p:spPr>
          <a:xfrm>
            <a:off x="5607036" y="3822336"/>
            <a:ext cx="0" cy="3213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diritto 23">
            <a:extLst>
              <a:ext uri="{FF2B5EF4-FFF2-40B4-BE49-F238E27FC236}">
                <a16:creationId xmlns:a16="http://schemas.microsoft.com/office/drawing/2014/main" id="{911B8196-A890-7778-57A7-B4D4ADE67228}"/>
              </a:ext>
            </a:extLst>
          </p:cNvPr>
          <p:cNvCxnSpPr/>
          <p:nvPr/>
        </p:nvCxnSpPr>
        <p:spPr>
          <a:xfrm>
            <a:off x="7769441" y="3268349"/>
            <a:ext cx="0" cy="3213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diritto 24">
            <a:extLst>
              <a:ext uri="{FF2B5EF4-FFF2-40B4-BE49-F238E27FC236}">
                <a16:creationId xmlns:a16="http://schemas.microsoft.com/office/drawing/2014/main" id="{2C13FEE4-7094-A493-848C-B98CF4645CDB}"/>
              </a:ext>
            </a:extLst>
          </p:cNvPr>
          <p:cNvCxnSpPr>
            <a:cxnSpLocks/>
          </p:cNvCxnSpPr>
          <p:nvPr/>
        </p:nvCxnSpPr>
        <p:spPr>
          <a:xfrm>
            <a:off x="2345553" y="4677418"/>
            <a:ext cx="266331" cy="1231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magine 5">
            <a:extLst>
              <a:ext uri="{FF2B5EF4-FFF2-40B4-BE49-F238E27FC236}">
                <a16:creationId xmlns:a16="http://schemas.microsoft.com/office/drawing/2014/main" id="{0B9C0E76-BD34-48F8-B0ED-56313F1199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46355" y="4733799"/>
            <a:ext cx="449619" cy="57155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DE3ED05-01A5-4819-E59F-94B7019799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04924" y="334686"/>
            <a:ext cx="449619" cy="571550"/>
          </a:xfrm>
          <a:prstGeom prst="rect">
            <a:avLst/>
          </a:prstGeom>
        </p:spPr>
      </p:pic>
      <p:pic>
        <p:nvPicPr>
          <p:cNvPr id="7" name="Picture 2" descr="Anteprima immagine">
            <a:extLst>
              <a:ext uri="{FF2B5EF4-FFF2-40B4-BE49-F238E27FC236}">
                <a16:creationId xmlns:a16="http://schemas.microsoft.com/office/drawing/2014/main" id="{4E028507-F475-4A01-F1E2-D02A02900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774" y="4798697"/>
            <a:ext cx="1185769" cy="718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11892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097489-EF0A-4AFF-8FFD-DC2077D6A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EURES: la composizione della rete in Europa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2E6FD29-98C8-44E2-35C8-2790C473B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12</a:t>
            </a:fld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C73C8C0-17CF-E6C0-035A-F8ACE68B7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it-IT" dirty="0">
                <a:solidFill>
                  <a:schemeClr val="bg1"/>
                </a:solidFill>
              </a:rPr>
              <a:t>EURES</a:t>
            </a:r>
          </a:p>
        </p:txBody>
      </p:sp>
      <p:pic>
        <p:nvPicPr>
          <p:cNvPr id="6" name="Segnaposto contenuto 5" descr="Immagine che contiene mappa&#10;&#10;Descrizione generata automaticamente">
            <a:extLst>
              <a:ext uri="{FF2B5EF4-FFF2-40B4-BE49-F238E27FC236}">
                <a16:creationId xmlns:a16="http://schemas.microsoft.com/office/drawing/2014/main" id="{1CB26B89-CE66-F55F-BC83-9E743E0B07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596" y="1864168"/>
            <a:ext cx="5693932" cy="4319042"/>
          </a:xfrm>
          <a:prstGeom prst="rect">
            <a:avLst/>
          </a:prstGeom>
        </p:spPr>
      </p:pic>
      <p:sp>
        <p:nvSpPr>
          <p:cNvPr id="7" name="Segnaposto contenuto 5">
            <a:extLst>
              <a:ext uri="{FF2B5EF4-FFF2-40B4-BE49-F238E27FC236}">
                <a16:creationId xmlns:a16="http://schemas.microsoft.com/office/drawing/2014/main" id="{C05E0A1B-618D-9A91-EE58-ACFC166F2BC0}"/>
              </a:ext>
            </a:extLst>
          </p:cNvPr>
          <p:cNvSpPr txBox="1">
            <a:spLocks/>
          </p:cNvSpPr>
          <p:nvPr/>
        </p:nvSpPr>
        <p:spPr>
          <a:xfrm>
            <a:off x="482803" y="1104837"/>
            <a:ext cx="6764783" cy="1043970"/>
          </a:xfrm>
          <a:prstGeom prst="roundRect">
            <a:avLst/>
          </a:prstGeom>
          <a:ln w="38100" cap="flat" cmpd="sng" algn="ctr">
            <a:solidFill>
              <a:srgbClr val="3264AA"/>
            </a:solidFill>
            <a:prstDash val="solid"/>
            <a:miter lim="800000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1800" b="1" kern="150" dirty="0">
                <a:solidFill>
                  <a:srgbClr val="3264AA"/>
                </a:solidFill>
                <a:ea typeface="Arial, Arial"/>
                <a:cs typeface="Arial, Arial"/>
              </a:rPr>
              <a:t>Governance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sz="1600" dirty="0">
                <a:solidFill>
                  <a:schemeClr val="tx1">
                    <a:lumMod val="75000"/>
                  </a:schemeClr>
                </a:solidFill>
              </a:rPr>
              <a:t>Ufficio di Coordinamento Europeo (UCE) - Commissione Europea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it-IT" sz="1600" dirty="0">
                <a:solidFill>
                  <a:schemeClr val="tx1">
                    <a:lumMod val="75000"/>
                  </a:schemeClr>
                </a:solidFill>
              </a:rPr>
              <a:t>Ufficio di Coordinamento Nazionali (UCN</a:t>
            </a:r>
            <a:r>
              <a:rPr lang="it-IT" sz="1800" dirty="0">
                <a:solidFill>
                  <a:schemeClr val="tx1">
                    <a:lumMod val="75000"/>
                  </a:schemeClr>
                </a:solidFill>
              </a:rPr>
              <a:t>) – </a:t>
            </a:r>
            <a:r>
              <a:rPr lang="it-IT" sz="1600" dirty="0">
                <a:solidFill>
                  <a:schemeClr val="tx1">
                    <a:lumMod val="75000"/>
                  </a:schemeClr>
                </a:solidFill>
              </a:rPr>
              <a:t>Ministero del Lavoro e P.S</a:t>
            </a:r>
          </a:p>
        </p:txBody>
      </p:sp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F5AF17D0-19CA-287B-30E6-4A0FEA266331}"/>
              </a:ext>
            </a:extLst>
          </p:cNvPr>
          <p:cNvSpPr/>
          <p:nvPr/>
        </p:nvSpPr>
        <p:spPr>
          <a:xfrm>
            <a:off x="5299969" y="2161387"/>
            <a:ext cx="6019060" cy="1926290"/>
          </a:xfrm>
          <a:prstGeom prst="roundRect">
            <a:avLst/>
          </a:prstGeom>
          <a:ln w="38100">
            <a:solidFill>
              <a:srgbClr val="3264AA"/>
            </a:solidFill>
          </a:ln>
          <a:effec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Bef>
                <a:spcPts val="600"/>
              </a:spcBef>
            </a:pPr>
            <a:r>
              <a:rPr lang="it-IT" b="1" kern="150" dirty="0">
                <a:solidFill>
                  <a:srgbClr val="3264AA"/>
                </a:solidFill>
                <a:ea typeface="Arial, Arial"/>
                <a:cs typeface="Arial, Arial"/>
              </a:rPr>
              <a:t>  Erogazione dei servizi</a:t>
            </a:r>
          </a:p>
          <a:p>
            <a:pPr algn="just">
              <a:spcBef>
                <a:spcPts val="600"/>
              </a:spcBef>
            </a:pPr>
            <a:r>
              <a:rPr lang="it-IT" sz="1600" b="1" kern="150" dirty="0">
                <a:ea typeface="Arial, Arial"/>
                <a:cs typeface="Arial, Arial"/>
              </a:rPr>
              <a:t>Membri EURES: </a:t>
            </a:r>
          </a:p>
          <a:p>
            <a:pPr algn="just"/>
            <a:r>
              <a:rPr lang="it-IT" sz="1600" kern="150" dirty="0">
                <a:ea typeface="Arial, Arial"/>
                <a:cs typeface="Arial, Arial"/>
              </a:rPr>
              <a:t>Servizi Pubblici per l’Impiego nominati dagli Stati Membri </a:t>
            </a:r>
          </a:p>
          <a:p>
            <a:pPr algn="just"/>
            <a:r>
              <a:rPr lang="it-IT" sz="1600" kern="150" dirty="0">
                <a:ea typeface="Arial, Arial"/>
                <a:cs typeface="Arial, Arial"/>
              </a:rPr>
              <a:t>Forniscono l’intera gamma di servizi previsti</a:t>
            </a:r>
          </a:p>
          <a:p>
            <a:pPr algn="just">
              <a:spcBef>
                <a:spcPts val="600"/>
              </a:spcBef>
            </a:pPr>
            <a:r>
              <a:rPr lang="it-IT" sz="1600" b="1" kern="150" dirty="0">
                <a:ea typeface="Arial, Arial"/>
                <a:cs typeface="Arial, Arial"/>
              </a:rPr>
              <a:t>Partner EURES</a:t>
            </a:r>
            <a:r>
              <a:rPr lang="it-IT" sz="1600" kern="150" dirty="0">
                <a:ea typeface="Arial, Arial"/>
                <a:cs typeface="Arial, Arial"/>
              </a:rPr>
              <a:t>:</a:t>
            </a:r>
          </a:p>
          <a:p>
            <a:pPr algn="just"/>
            <a:r>
              <a:rPr lang="it-IT" sz="1600" kern="150" dirty="0">
                <a:ea typeface="Arial, Arial"/>
                <a:cs typeface="Arial, Arial"/>
              </a:rPr>
              <a:t>Organismi selezionati attraverso una “procedura di ammissione»</a:t>
            </a:r>
          </a:p>
          <a:p>
            <a:pPr algn="just"/>
            <a:r>
              <a:rPr lang="it-IT" sz="1600" kern="150" dirty="0"/>
              <a:t>Dispongono di un’offerta di servizi limitata</a:t>
            </a:r>
            <a:endParaRPr lang="it-IT" sz="1600" dirty="0"/>
          </a:p>
        </p:txBody>
      </p:sp>
      <p:sp>
        <p:nvSpPr>
          <p:cNvPr id="3" name="Rettangolo con angoli arrotondati 2">
            <a:extLst>
              <a:ext uri="{FF2B5EF4-FFF2-40B4-BE49-F238E27FC236}">
                <a16:creationId xmlns:a16="http://schemas.microsoft.com/office/drawing/2014/main" id="{66492E8E-795D-F4A8-AC64-18CF7B6A040E}"/>
              </a:ext>
            </a:extLst>
          </p:cNvPr>
          <p:cNvSpPr/>
          <p:nvPr/>
        </p:nvSpPr>
        <p:spPr>
          <a:xfrm>
            <a:off x="6406998" y="4518184"/>
            <a:ext cx="4831354" cy="1259680"/>
          </a:xfrm>
          <a:prstGeom prst="roundRect">
            <a:avLst/>
          </a:prstGeom>
          <a:solidFill>
            <a:srgbClr val="3264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ts val="1200"/>
              </a:spcBef>
            </a:pPr>
            <a:r>
              <a:rPr lang="it-IT" dirty="0">
                <a:solidFill>
                  <a:schemeClr val="bg1"/>
                </a:solidFill>
              </a:rPr>
              <a:t>circa </a:t>
            </a:r>
            <a:r>
              <a:rPr lang="it-IT" b="1" dirty="0">
                <a:solidFill>
                  <a:schemeClr val="bg1"/>
                </a:solidFill>
              </a:rPr>
              <a:t>1000 Adviser </a:t>
            </a:r>
            <a:r>
              <a:rPr lang="it-IT" dirty="0">
                <a:solidFill>
                  <a:schemeClr val="bg1"/>
                </a:solidFill>
              </a:rPr>
              <a:t>in tutta Europa</a:t>
            </a:r>
          </a:p>
          <a:p>
            <a:pPr algn="just"/>
            <a:r>
              <a:rPr lang="it-IT" dirty="0">
                <a:solidFill>
                  <a:schemeClr val="bg1"/>
                </a:solidFill>
              </a:rPr>
              <a:t>con competenze specialistiche nelle questioni pratiche, legali e amministrative relative alla mobilità a livello nazionale e transfrontaliero</a:t>
            </a:r>
            <a:r>
              <a:rPr lang="it-IT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8" name="Freccia in giù 7">
            <a:extLst>
              <a:ext uri="{FF2B5EF4-FFF2-40B4-BE49-F238E27FC236}">
                <a16:creationId xmlns:a16="http://schemas.microsoft.com/office/drawing/2014/main" id="{E9697981-19C9-0316-12A9-9ECE5E74D5AE}"/>
              </a:ext>
            </a:extLst>
          </p:cNvPr>
          <p:cNvSpPr/>
          <p:nvPr/>
        </p:nvSpPr>
        <p:spPr>
          <a:xfrm>
            <a:off x="8661368" y="4163450"/>
            <a:ext cx="328474" cy="342153"/>
          </a:xfrm>
          <a:prstGeom prst="downArrow">
            <a:avLst/>
          </a:prstGeom>
          <a:noFill/>
          <a:ln w="28575">
            <a:solidFill>
              <a:srgbClr val="3264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3264AA"/>
              </a:solidFill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2F81E124-7330-1F08-33B6-831EAA06CE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74988" y="334686"/>
            <a:ext cx="449619" cy="5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916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28A541C-9EDF-E8CB-2561-32F8C023D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01000" y="6196176"/>
            <a:ext cx="3352800" cy="525300"/>
          </a:xfrm>
        </p:spPr>
        <p:txBody>
          <a:bodyPr/>
          <a:lstStyle/>
          <a:p>
            <a:fld id="{8BF82156-9445-CA41-89E8-99C6AA80F868}" type="slidenum">
              <a:rPr lang="it-IT" smtClean="0"/>
              <a:t>13</a:t>
            </a:fld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88FAB8B-72E7-F446-80CC-EF1EF2D79E7D}"/>
              </a:ext>
            </a:extLst>
          </p:cNvPr>
          <p:cNvSpPr txBox="1"/>
          <p:nvPr/>
        </p:nvSpPr>
        <p:spPr>
          <a:xfrm>
            <a:off x="129209" y="337930"/>
            <a:ext cx="100087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600" b="0" dirty="0">
                <a:solidFill>
                  <a:srgbClr val="02008B"/>
                </a:solidFill>
                <a:latin typeface="+mj-lt"/>
              </a:rPr>
              <a:t>EURES: la rete e le persone in Italia</a:t>
            </a:r>
            <a:endParaRPr lang="it-IT" sz="3600" dirty="0">
              <a:solidFill>
                <a:srgbClr val="02008B"/>
              </a:solidFill>
              <a:latin typeface="+mj-lt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FCA8CF2A-7A2E-8F95-29B8-235811ED63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04922" y="371637"/>
            <a:ext cx="449619" cy="571550"/>
          </a:xfrm>
          <a:prstGeom prst="rect">
            <a:avLst/>
          </a:prstGeom>
        </p:spPr>
      </p:pic>
      <p:pic>
        <p:nvPicPr>
          <p:cNvPr id="7" name="Elemento grafico 6" descr="Connessioni con riempimento a tinta unita">
            <a:extLst>
              <a:ext uri="{FF2B5EF4-FFF2-40B4-BE49-F238E27FC236}">
                <a16:creationId xmlns:a16="http://schemas.microsoft.com/office/drawing/2014/main" id="{1F0C3E4E-9686-E394-AEEA-B0B62AD791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2761" y="1135040"/>
            <a:ext cx="1134417" cy="1182032"/>
          </a:xfrm>
          <a:prstGeom prst="rect">
            <a:avLst/>
          </a:prstGeom>
        </p:spPr>
      </p:pic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BBC5F4A5-53CF-8F38-B702-3DE7E2003BC1}"/>
              </a:ext>
            </a:extLst>
          </p:cNvPr>
          <p:cNvSpPr/>
          <p:nvPr/>
        </p:nvSpPr>
        <p:spPr>
          <a:xfrm>
            <a:off x="1659835" y="1362385"/>
            <a:ext cx="3846443" cy="107590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Ministero del Lavoro e Politiche Sociali</a:t>
            </a:r>
          </a:p>
        </p:txBody>
      </p:sp>
      <p:sp>
        <p:nvSpPr>
          <p:cNvPr id="10" name="Freccia in giù 9">
            <a:extLst>
              <a:ext uri="{FF2B5EF4-FFF2-40B4-BE49-F238E27FC236}">
                <a16:creationId xmlns:a16="http://schemas.microsoft.com/office/drawing/2014/main" id="{F3E701A0-D524-501E-50DB-2FAA3028DE6E}"/>
              </a:ext>
            </a:extLst>
          </p:cNvPr>
          <p:cNvSpPr/>
          <p:nvPr/>
        </p:nvSpPr>
        <p:spPr>
          <a:xfrm>
            <a:off x="3389242" y="2570648"/>
            <a:ext cx="387626" cy="37812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con angoli arrotondati 12">
            <a:extLst>
              <a:ext uri="{FF2B5EF4-FFF2-40B4-BE49-F238E27FC236}">
                <a16:creationId xmlns:a16="http://schemas.microsoft.com/office/drawing/2014/main" id="{F5D24850-4E25-9603-B2EB-9BBC55E1874F}"/>
              </a:ext>
            </a:extLst>
          </p:cNvPr>
          <p:cNvSpPr/>
          <p:nvPr/>
        </p:nvSpPr>
        <p:spPr>
          <a:xfrm>
            <a:off x="1714499" y="3081130"/>
            <a:ext cx="3737113" cy="82809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Regioni e Province Autonome</a:t>
            </a:r>
          </a:p>
        </p:txBody>
      </p:sp>
      <p:sp>
        <p:nvSpPr>
          <p:cNvPr id="14" name="Freccia in giù 13">
            <a:extLst>
              <a:ext uri="{FF2B5EF4-FFF2-40B4-BE49-F238E27FC236}">
                <a16:creationId xmlns:a16="http://schemas.microsoft.com/office/drawing/2014/main" id="{F1D2CFB5-CF94-289D-E470-CEDE3653AC99}"/>
              </a:ext>
            </a:extLst>
          </p:cNvPr>
          <p:cNvSpPr/>
          <p:nvPr/>
        </p:nvSpPr>
        <p:spPr>
          <a:xfrm>
            <a:off x="3389242" y="4019877"/>
            <a:ext cx="387626" cy="37812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Rettangolo con angoli arrotondati 14">
            <a:extLst>
              <a:ext uri="{FF2B5EF4-FFF2-40B4-BE49-F238E27FC236}">
                <a16:creationId xmlns:a16="http://schemas.microsoft.com/office/drawing/2014/main" id="{9910352E-2DAF-8299-C865-5748FA162B32}"/>
              </a:ext>
            </a:extLst>
          </p:cNvPr>
          <p:cNvSpPr/>
          <p:nvPr/>
        </p:nvSpPr>
        <p:spPr>
          <a:xfrm>
            <a:off x="1714500" y="4508649"/>
            <a:ext cx="3737112" cy="82809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Centri Impiego</a:t>
            </a:r>
          </a:p>
        </p:txBody>
      </p:sp>
      <p:sp>
        <p:nvSpPr>
          <p:cNvPr id="16" name="Rettangolo con angoli arrotondati 15">
            <a:extLst>
              <a:ext uri="{FF2B5EF4-FFF2-40B4-BE49-F238E27FC236}">
                <a16:creationId xmlns:a16="http://schemas.microsoft.com/office/drawing/2014/main" id="{D4DA4F11-B936-950C-C614-D28160565041}"/>
              </a:ext>
            </a:extLst>
          </p:cNvPr>
          <p:cNvSpPr/>
          <p:nvPr/>
        </p:nvSpPr>
        <p:spPr>
          <a:xfrm>
            <a:off x="7076661" y="1362385"/>
            <a:ext cx="3588026" cy="107590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UCN Coordinamento Nazionale</a:t>
            </a:r>
          </a:p>
        </p:txBody>
      </p:sp>
      <p:sp>
        <p:nvSpPr>
          <p:cNvPr id="17" name="Freccia in giù 16">
            <a:extLst>
              <a:ext uri="{FF2B5EF4-FFF2-40B4-BE49-F238E27FC236}">
                <a16:creationId xmlns:a16="http://schemas.microsoft.com/office/drawing/2014/main" id="{9D791E68-6954-E3A0-CC14-8071657CB4B1}"/>
              </a:ext>
            </a:extLst>
          </p:cNvPr>
          <p:cNvSpPr/>
          <p:nvPr/>
        </p:nvSpPr>
        <p:spPr>
          <a:xfrm>
            <a:off x="8623852" y="2464287"/>
            <a:ext cx="374374" cy="36512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Rettangolo con angoli arrotondati 17">
            <a:extLst>
              <a:ext uri="{FF2B5EF4-FFF2-40B4-BE49-F238E27FC236}">
                <a16:creationId xmlns:a16="http://schemas.microsoft.com/office/drawing/2014/main" id="{63EFFD68-641A-E3C6-3201-573746B5119D}"/>
              </a:ext>
            </a:extLst>
          </p:cNvPr>
          <p:cNvSpPr/>
          <p:nvPr/>
        </p:nvSpPr>
        <p:spPr>
          <a:xfrm>
            <a:off x="7076662" y="3020915"/>
            <a:ext cx="3588026" cy="82809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Line Manager</a:t>
            </a:r>
          </a:p>
        </p:txBody>
      </p:sp>
      <p:sp>
        <p:nvSpPr>
          <p:cNvPr id="19" name="Freccia in giù 18">
            <a:extLst>
              <a:ext uri="{FF2B5EF4-FFF2-40B4-BE49-F238E27FC236}">
                <a16:creationId xmlns:a16="http://schemas.microsoft.com/office/drawing/2014/main" id="{869AAC57-630F-3366-3B48-9FFF78F0D12F}"/>
              </a:ext>
            </a:extLst>
          </p:cNvPr>
          <p:cNvSpPr/>
          <p:nvPr/>
        </p:nvSpPr>
        <p:spPr>
          <a:xfrm>
            <a:off x="8610601" y="4019877"/>
            <a:ext cx="387626" cy="36512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Rettangolo con angoli arrotondati 19">
            <a:extLst>
              <a:ext uri="{FF2B5EF4-FFF2-40B4-BE49-F238E27FC236}">
                <a16:creationId xmlns:a16="http://schemas.microsoft.com/office/drawing/2014/main" id="{55EC70EB-3F9B-DDB0-1B94-2833BA8C0029}"/>
              </a:ext>
            </a:extLst>
          </p:cNvPr>
          <p:cNvSpPr/>
          <p:nvPr/>
        </p:nvSpPr>
        <p:spPr>
          <a:xfrm>
            <a:off x="7076660" y="4508649"/>
            <a:ext cx="3588027" cy="76788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71 Eures Adviser + 400 Assistenti</a:t>
            </a:r>
          </a:p>
        </p:txBody>
      </p:sp>
      <p:sp>
        <p:nvSpPr>
          <p:cNvPr id="21" name="Freccia a destra 20">
            <a:extLst>
              <a:ext uri="{FF2B5EF4-FFF2-40B4-BE49-F238E27FC236}">
                <a16:creationId xmlns:a16="http://schemas.microsoft.com/office/drawing/2014/main" id="{2CA2F5DC-64D2-D8EA-3508-45B10FBAE028}"/>
              </a:ext>
            </a:extLst>
          </p:cNvPr>
          <p:cNvSpPr/>
          <p:nvPr/>
        </p:nvSpPr>
        <p:spPr>
          <a:xfrm>
            <a:off x="5963478" y="1739348"/>
            <a:ext cx="586409" cy="19878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Freccia a destra 21">
            <a:extLst>
              <a:ext uri="{FF2B5EF4-FFF2-40B4-BE49-F238E27FC236}">
                <a16:creationId xmlns:a16="http://schemas.microsoft.com/office/drawing/2014/main" id="{70DD10E3-09CA-7787-0F0F-CF1D727FBC4A}"/>
              </a:ext>
            </a:extLst>
          </p:cNvPr>
          <p:cNvSpPr/>
          <p:nvPr/>
        </p:nvSpPr>
        <p:spPr>
          <a:xfrm>
            <a:off x="5963478" y="3359428"/>
            <a:ext cx="586409" cy="19878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Freccia a destra 22">
            <a:extLst>
              <a:ext uri="{FF2B5EF4-FFF2-40B4-BE49-F238E27FC236}">
                <a16:creationId xmlns:a16="http://schemas.microsoft.com/office/drawing/2014/main" id="{1D337F95-A0A4-DCAE-A6D1-51544C34B196}"/>
              </a:ext>
            </a:extLst>
          </p:cNvPr>
          <p:cNvSpPr/>
          <p:nvPr/>
        </p:nvSpPr>
        <p:spPr>
          <a:xfrm>
            <a:off x="5963478" y="4790662"/>
            <a:ext cx="586409" cy="18884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Segnaposto piè di pagina 4">
            <a:extLst>
              <a:ext uri="{FF2B5EF4-FFF2-40B4-BE49-F238E27FC236}">
                <a16:creationId xmlns:a16="http://schemas.microsoft.com/office/drawing/2014/main" id="{32989E15-EA32-6997-55EE-AE62ACE9C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2438" y="6203950"/>
            <a:ext cx="10629900" cy="365125"/>
          </a:xfrm>
        </p:spPr>
        <p:txBody>
          <a:bodyPr/>
          <a:lstStyle/>
          <a:p>
            <a:pPr algn="r"/>
            <a:r>
              <a:rPr lang="it-IT" dirty="0">
                <a:solidFill>
                  <a:schemeClr val="bg1"/>
                </a:solidFill>
              </a:rPr>
              <a:t>EURES</a:t>
            </a:r>
          </a:p>
        </p:txBody>
      </p:sp>
      <p:pic>
        <p:nvPicPr>
          <p:cNvPr id="25" name="Immagine 24">
            <a:extLst>
              <a:ext uri="{FF2B5EF4-FFF2-40B4-BE49-F238E27FC236}">
                <a16:creationId xmlns:a16="http://schemas.microsoft.com/office/drawing/2014/main" id="{E284EC63-196F-3B48-AACD-BC8C347E40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0110" y="6196175"/>
            <a:ext cx="638264" cy="323895"/>
          </a:xfrm>
          <a:prstGeom prst="rect">
            <a:avLst/>
          </a:prstGeom>
        </p:spPr>
      </p:pic>
      <p:sp>
        <p:nvSpPr>
          <p:cNvPr id="26" name="Rettangolo 25">
            <a:extLst>
              <a:ext uri="{FF2B5EF4-FFF2-40B4-BE49-F238E27FC236}">
                <a16:creationId xmlns:a16="http://schemas.microsoft.com/office/drawing/2014/main" id="{C6FE0130-7A09-C511-9A68-CE45A61C7788}"/>
              </a:ext>
            </a:extLst>
          </p:cNvPr>
          <p:cNvSpPr/>
          <p:nvPr/>
        </p:nvSpPr>
        <p:spPr>
          <a:xfrm>
            <a:off x="452761" y="6203950"/>
            <a:ext cx="10629577" cy="35101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0811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229448C-3E33-D6C8-142B-5303FB3E5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EURES: la rete e le persone in Emilia Romagna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40BFB1B-F838-6156-6463-D1793087FC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393" y="1525186"/>
            <a:ext cx="11487149" cy="4491892"/>
          </a:xfrm>
        </p:spPr>
        <p:txBody>
          <a:bodyPr/>
          <a:lstStyle/>
          <a:p>
            <a:pPr marL="0" indent="0" algn="ctr">
              <a:buNone/>
            </a:pPr>
            <a:r>
              <a:rPr lang="it-IT" sz="2400" dirty="0">
                <a:effectLst/>
                <a:latin typeface="inherit"/>
              </a:rPr>
              <a:t>4 EURES </a:t>
            </a:r>
            <a:r>
              <a:rPr lang="it-IT" sz="2400" i="1" dirty="0">
                <a:effectLst/>
                <a:latin typeface="inherit"/>
              </a:rPr>
              <a:t>Adviser</a:t>
            </a:r>
          </a:p>
          <a:p>
            <a:pPr marL="0" indent="0" algn="ctr">
              <a:spcBef>
                <a:spcPts val="1200"/>
              </a:spcBef>
              <a:buNone/>
            </a:pPr>
            <a:r>
              <a:rPr lang="it-IT" sz="2400" dirty="0">
                <a:latin typeface="inherit"/>
              </a:rPr>
              <a:t>33 assistenti </a:t>
            </a:r>
          </a:p>
          <a:p>
            <a:pPr marL="0" indent="0" algn="ctr">
              <a:buNone/>
            </a:pPr>
            <a:endParaRPr lang="it-IT" b="1" dirty="0">
              <a:latin typeface="inherit"/>
            </a:endParaRPr>
          </a:p>
          <a:p>
            <a:pPr marL="0" indent="0" algn="ctr">
              <a:buNone/>
            </a:pPr>
            <a:r>
              <a:rPr lang="it-IT" sz="2400" b="1" dirty="0">
                <a:effectLst/>
                <a:latin typeface="inherit"/>
              </a:rPr>
              <a:t>La rete dei consulenti e degli assistenti EURES in ER</a:t>
            </a:r>
            <a:endParaRPr lang="it-IT" sz="2400" dirty="0"/>
          </a:p>
          <a:p>
            <a:pPr marL="0" indent="0" algn="ctr">
              <a:buNone/>
            </a:pPr>
            <a:r>
              <a:rPr lang="it-IT" sz="2400" dirty="0">
                <a:solidFill>
                  <a:srgbClr val="3264AA"/>
                </a:solidFill>
              </a:rPr>
              <a:t>https://www.agenzialavoro.emr.it/lavorare-in-europa/approfondimenti/consulenti</a:t>
            </a:r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797BD69-155F-2C1F-0A6C-D3901E786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14</a:t>
            </a:fld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1B5D551-C1A7-C05D-7995-A84268E04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it-IT" dirty="0">
                <a:solidFill>
                  <a:schemeClr val="bg1"/>
                </a:solidFill>
              </a:rPr>
              <a:t>EURES</a:t>
            </a:r>
          </a:p>
        </p:txBody>
      </p:sp>
      <p:pic>
        <p:nvPicPr>
          <p:cNvPr id="1026" name="Picture 2" descr="Come contattare l'Agenzia regionale per il lavoro durante l'emergenza  Coronavirus — Agenzia regionale per il lavoro">
            <a:extLst>
              <a:ext uri="{FF2B5EF4-FFF2-40B4-BE49-F238E27FC236}">
                <a16:creationId xmlns:a16="http://schemas.microsoft.com/office/drawing/2014/main" id="{7439E8AD-3FB3-DF64-73B8-0401519CC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2466" y="4264090"/>
            <a:ext cx="1547094" cy="1296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F9260F12-1F78-C5DA-3C50-69F847D2CC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4923" y="334686"/>
            <a:ext cx="449619" cy="5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0382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172590-F083-9240-8D2A-27E74BE89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393" y="307975"/>
            <a:ext cx="8453222" cy="3896035"/>
          </a:xfrm>
        </p:spPr>
        <p:txBody>
          <a:bodyPr/>
          <a:lstStyle/>
          <a:p>
            <a:endParaRPr lang="it-IT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BD95D75-B5EB-8248-8AA3-1B2AE9E46B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0975" indent="-180975" algn="just"/>
            <a:r>
              <a:rPr lang="it-IT" sz="2800"/>
              <a:t>Favorire lo scopo pubblico perseguito che consiste nella piena e migliore attuazione del collocamento mirato al fine di assicurare il diritto al lavoro e l’integrazione lavorativa delle persone con disabilità.</a:t>
            </a:r>
          </a:p>
          <a:p>
            <a:pPr marL="180975" indent="-180975">
              <a:buNone/>
            </a:pPr>
            <a:endParaRPr lang="it-IT" sz="2800"/>
          </a:p>
          <a:p>
            <a:pPr marL="180975" indent="-180975" algn="just"/>
            <a:r>
              <a:rPr lang="it-IT" sz="2800"/>
              <a:t>Dare attuazione a quanto previsto dalle Programmazione regionali delle risorse Fondo Regionale persone con disabilità per gli anni 2020 e 2021 (Deliberazioni di Giunta regionale n. 333 del 14 aprile 2020 e n. 715 del 17/05/2021) che prevedono “Incentivi alle imprese” e stabiliscono che “Con le risorse del Fondo regionale disabili si intende realizzare la finalità integrativa e non sostitutiva di quanto erogato dall’INPS“.</a:t>
            </a:r>
          </a:p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F508402-B66B-4A4E-AD5C-28BF6C107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15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57D7DF67-1BF7-4370-87AD-286B6021214C}"/>
              </a:ext>
            </a:extLst>
          </p:cNvPr>
          <p:cNvSpPr/>
          <p:nvPr/>
        </p:nvSpPr>
        <p:spPr>
          <a:xfrm>
            <a:off x="168729" y="192059"/>
            <a:ext cx="11854541" cy="64738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it-IT" sz="4000" i="1" cap="all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/>
            <a:endParaRPr lang="it-IT" sz="4000" i="1" cap="all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/>
            <a:endParaRPr lang="it-IT" sz="4000" i="1" cap="all" dirty="0">
              <a:latin typeface="Calibri" panose="020F0502020204030204" pitchFamily="34" charset="0"/>
            </a:endParaRPr>
          </a:p>
          <a:p>
            <a:pPr algn="ctr"/>
            <a:r>
              <a:rPr lang="it-IT" sz="4800" cap="all" dirty="0">
                <a:latin typeface="Calibri"/>
                <a:ea typeface="Calibri"/>
                <a:cs typeface="Calibri"/>
              </a:rPr>
              <a:t>IL SERVIZIO EURES</a:t>
            </a:r>
          </a:p>
          <a:p>
            <a:pPr algn="ctr"/>
            <a:r>
              <a:rPr lang="it-IT" sz="4800" dirty="0">
                <a:latin typeface="Calibri"/>
                <a:ea typeface="Calibri"/>
                <a:cs typeface="Calibri"/>
              </a:rPr>
              <a:t>I servizi a </a:t>
            </a:r>
            <a:r>
              <a:rPr lang="it-IT" sz="4800" dirty="0" err="1">
                <a:latin typeface="Calibri"/>
                <a:ea typeface="Calibri"/>
                <a:cs typeface="Calibri"/>
              </a:rPr>
              <a:t>jobseekers</a:t>
            </a:r>
            <a:r>
              <a:rPr lang="it-IT" sz="4800" dirty="0">
                <a:latin typeface="Calibri"/>
                <a:ea typeface="Calibri"/>
                <a:cs typeface="Calibri"/>
              </a:rPr>
              <a:t> e datori di lavoro</a:t>
            </a:r>
          </a:p>
          <a:p>
            <a:pPr algn="ctr"/>
            <a:endParaRPr lang="it-IT" sz="1600" dirty="0">
              <a:latin typeface="Calibri" panose="020F0502020204030204" pitchFamily="34" charset="0"/>
            </a:endParaRPr>
          </a:p>
          <a:p>
            <a:pPr algn="ctr"/>
            <a:endParaRPr lang="it-IT" sz="1600" dirty="0">
              <a:latin typeface="Calibri" panose="020F0502020204030204" pitchFamily="34" charset="0"/>
            </a:endParaRPr>
          </a:p>
          <a:p>
            <a:pPr algn="ctr"/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R="0" lvl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dirty="0">
              <a:solidFill>
                <a:prstClr val="white"/>
              </a:solidFill>
              <a:latin typeface="Calibri" panose="020F0502020204030204"/>
            </a:endParaRPr>
          </a:p>
          <a:p>
            <a:pPr marR="0" lvl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dirty="0">
              <a:solidFill>
                <a:prstClr val="white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it-IT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</a:rPr>
            </a:br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E0A5F72-621B-ED5B-4B71-046501B564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48" y="4538994"/>
            <a:ext cx="449619" cy="5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4051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8D3AC23-7814-571E-CD15-27FBB26E6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servizi per le persone in cerca di occupazione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0FA5264-4E3E-C307-F248-04503D188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16</a:t>
            </a:fld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0362A90-FAC5-F873-E2ED-B4BA6C710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it-IT" dirty="0">
                <a:solidFill>
                  <a:schemeClr val="bg1"/>
                </a:solidFill>
              </a:rPr>
              <a:t>EURES</a:t>
            </a:r>
          </a:p>
        </p:txBody>
      </p:sp>
      <p:pic>
        <p:nvPicPr>
          <p:cNvPr id="6" name="Elemento grafico 5" descr="Internet contorno">
            <a:extLst>
              <a:ext uri="{FF2B5EF4-FFF2-40B4-BE49-F238E27FC236}">
                <a16:creationId xmlns:a16="http://schemas.microsoft.com/office/drawing/2014/main" id="{2B437E80-6D43-41FD-5FB4-4B67DE9CB9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4084" y="1218439"/>
            <a:ext cx="706061" cy="706061"/>
          </a:xfrm>
          <a:prstGeom prst="rect">
            <a:avLst/>
          </a:prstGeom>
        </p:spPr>
      </p:pic>
      <p:pic>
        <p:nvPicPr>
          <p:cNvPr id="7" name="Elemento grafico 6" descr="Informazioni con riempimento a tinta unita">
            <a:extLst>
              <a:ext uri="{FF2B5EF4-FFF2-40B4-BE49-F238E27FC236}">
                <a16:creationId xmlns:a16="http://schemas.microsoft.com/office/drawing/2014/main" id="{D42F545A-D294-487E-A722-B6DB4FA57A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4197" y="2106273"/>
            <a:ext cx="501477" cy="501477"/>
          </a:xfrm>
          <a:prstGeom prst="rect">
            <a:avLst/>
          </a:prstGeom>
        </p:spPr>
      </p:pic>
      <p:pic>
        <p:nvPicPr>
          <p:cNvPr id="8" name="Elemento grafico 7" descr="Ricerca con riempimento a tinta unita">
            <a:extLst>
              <a:ext uri="{FF2B5EF4-FFF2-40B4-BE49-F238E27FC236}">
                <a16:creationId xmlns:a16="http://schemas.microsoft.com/office/drawing/2014/main" id="{148942C3-5D0F-5C90-D9D2-13C7AC87BD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0333" y="4708798"/>
            <a:ext cx="381000" cy="381000"/>
          </a:xfrm>
          <a:prstGeom prst="rect">
            <a:avLst/>
          </a:prstGeom>
        </p:spPr>
      </p:pic>
      <p:pic>
        <p:nvPicPr>
          <p:cNvPr id="9" name="Elemento grafico 8" descr="Rubrica con riempimento a tinta unita">
            <a:extLst>
              <a:ext uri="{FF2B5EF4-FFF2-40B4-BE49-F238E27FC236}">
                <a16:creationId xmlns:a16="http://schemas.microsoft.com/office/drawing/2014/main" id="{FDD42D3B-B4C9-3F5A-BA5F-F5FD1FA09B8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2126" y="3883871"/>
            <a:ext cx="548019" cy="548019"/>
          </a:xfrm>
          <a:prstGeom prst="rect">
            <a:avLst/>
          </a:prstGeom>
        </p:spPr>
      </p:pic>
      <p:pic>
        <p:nvPicPr>
          <p:cNvPr id="10" name="Elemento grafico 9" descr="Badge dipendente contorno">
            <a:extLst>
              <a:ext uri="{FF2B5EF4-FFF2-40B4-BE49-F238E27FC236}">
                <a16:creationId xmlns:a16="http://schemas.microsoft.com/office/drawing/2014/main" id="{A7F2604A-2F20-AE69-629E-668E6BD932E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37856" y="2942765"/>
            <a:ext cx="580697" cy="580697"/>
          </a:xfrm>
          <a:prstGeom prst="rect">
            <a:avLst/>
          </a:prstGeom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3FB27848-0871-FE22-7F56-809C2E0F3DB1}"/>
              </a:ext>
            </a:extLst>
          </p:cNvPr>
          <p:cNvSpPr/>
          <p:nvPr/>
        </p:nvSpPr>
        <p:spPr>
          <a:xfrm>
            <a:off x="1597981" y="2054967"/>
            <a:ext cx="3767829" cy="781511"/>
          </a:xfrm>
          <a:prstGeom prst="rect">
            <a:avLst/>
          </a:prstGeom>
          <a:ln w="19050">
            <a:solidFill>
              <a:srgbClr val="3264AA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dirty="0">
                <a:solidFill>
                  <a:schemeClr val="tx1">
                    <a:lumMod val="75000"/>
                  </a:schemeClr>
                </a:solidFill>
              </a:rPr>
              <a:t>Informazione su condizioni vita e lavoro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5A44871A-9A2F-3728-B89A-20DB9AFDD9F3}"/>
              </a:ext>
            </a:extLst>
          </p:cNvPr>
          <p:cNvSpPr/>
          <p:nvPr/>
        </p:nvSpPr>
        <p:spPr>
          <a:xfrm>
            <a:off x="1597981" y="3041767"/>
            <a:ext cx="3767829" cy="536688"/>
          </a:xfrm>
          <a:prstGeom prst="rect">
            <a:avLst/>
          </a:prstGeom>
          <a:ln w="19050">
            <a:solidFill>
              <a:srgbClr val="3264AA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dirty="0">
                <a:solidFill>
                  <a:schemeClr val="tx1">
                    <a:lumMod val="75000"/>
                  </a:schemeClr>
                </a:solidFill>
              </a:rPr>
              <a:t>Contatti con la rete EURES  Adviser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C98318FB-7B55-60EB-04D4-745DD5D9F16C}"/>
              </a:ext>
            </a:extLst>
          </p:cNvPr>
          <p:cNvSpPr/>
          <p:nvPr/>
        </p:nvSpPr>
        <p:spPr>
          <a:xfrm>
            <a:off x="1564934" y="3902357"/>
            <a:ext cx="3767829" cy="472444"/>
          </a:xfrm>
          <a:prstGeom prst="rect">
            <a:avLst/>
          </a:prstGeom>
          <a:ln w="19050">
            <a:solidFill>
              <a:srgbClr val="3264AA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dirty="0">
                <a:solidFill>
                  <a:schemeClr val="tx1">
                    <a:lumMod val="75000"/>
                  </a:schemeClr>
                </a:solidFill>
              </a:rPr>
              <a:t>Supporto nella creazione CV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5213495D-994E-3CC6-8DDF-271C022BCDB6}"/>
              </a:ext>
            </a:extLst>
          </p:cNvPr>
          <p:cNvSpPr/>
          <p:nvPr/>
        </p:nvSpPr>
        <p:spPr>
          <a:xfrm>
            <a:off x="1564935" y="4723085"/>
            <a:ext cx="3767829" cy="472447"/>
          </a:xfrm>
          <a:prstGeom prst="rect">
            <a:avLst/>
          </a:prstGeom>
          <a:ln w="19050">
            <a:solidFill>
              <a:srgbClr val="3264AA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dirty="0">
                <a:solidFill>
                  <a:schemeClr val="tx1">
                    <a:lumMod val="75000"/>
                  </a:schemeClr>
                </a:solidFill>
              </a:rPr>
              <a:t>Ricerca di lavoro/tirocinio/</a:t>
            </a:r>
            <a:r>
              <a:rPr lang="it-IT" sz="2000" dirty="0" err="1">
                <a:solidFill>
                  <a:schemeClr val="tx1">
                    <a:lumMod val="75000"/>
                  </a:schemeClr>
                </a:solidFill>
              </a:rPr>
              <a:t>appr</a:t>
            </a:r>
            <a:endParaRPr lang="it-IT" sz="20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5F48AF76-8FF0-A300-CD43-80ABD89BD41B}"/>
              </a:ext>
            </a:extLst>
          </p:cNvPr>
          <p:cNvSpPr/>
          <p:nvPr/>
        </p:nvSpPr>
        <p:spPr>
          <a:xfrm>
            <a:off x="6323305" y="3048794"/>
            <a:ext cx="5447846" cy="522635"/>
          </a:xfrm>
          <a:prstGeom prst="rect">
            <a:avLst/>
          </a:prstGeom>
          <a:ln w="19050">
            <a:solidFill>
              <a:srgbClr val="3264AA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dirty="0">
                <a:solidFill>
                  <a:schemeClr val="tx1">
                    <a:lumMod val="75000"/>
                  </a:schemeClr>
                </a:solidFill>
              </a:rPr>
              <a:t>Supporto nelle fasi di assunzione</a:t>
            </a: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54E96251-69EC-839D-DD91-2084AAC4E94D}"/>
              </a:ext>
            </a:extLst>
          </p:cNvPr>
          <p:cNvSpPr/>
          <p:nvPr/>
        </p:nvSpPr>
        <p:spPr>
          <a:xfrm>
            <a:off x="6321288" y="3740560"/>
            <a:ext cx="5459392" cy="834642"/>
          </a:xfrm>
          <a:prstGeom prst="rect">
            <a:avLst/>
          </a:prstGeom>
          <a:ln w="19050">
            <a:solidFill>
              <a:srgbClr val="3264AA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dirty="0">
                <a:solidFill>
                  <a:schemeClr val="tx1">
                    <a:lumMod val="75000"/>
                  </a:schemeClr>
                </a:solidFill>
              </a:rPr>
              <a:t>Informazioni su sicurezza sociale (</a:t>
            </a:r>
            <a:r>
              <a:rPr lang="it-IT" sz="2000" b="0" i="0" dirty="0">
                <a:solidFill>
                  <a:srgbClr val="404040"/>
                </a:solidFill>
                <a:effectLst/>
              </a:rPr>
              <a:t>tassazione, pensioni, assicurazione malattia e sicurezza sociale</a:t>
            </a:r>
            <a:endParaRPr lang="it-IT" sz="20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13A13D25-FF82-4985-B04B-8A7A839A71CB}"/>
              </a:ext>
            </a:extLst>
          </p:cNvPr>
          <p:cNvSpPr/>
          <p:nvPr/>
        </p:nvSpPr>
        <p:spPr>
          <a:xfrm>
            <a:off x="6332834" y="1234007"/>
            <a:ext cx="5428789" cy="472445"/>
          </a:xfrm>
          <a:prstGeom prst="rect">
            <a:avLst/>
          </a:prstGeom>
          <a:ln w="19050">
            <a:solidFill>
              <a:srgbClr val="3264AA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dirty="0">
                <a:solidFill>
                  <a:schemeClr val="tx1">
                    <a:lumMod val="75000"/>
                  </a:schemeClr>
                </a:solidFill>
              </a:rPr>
              <a:t>Contatti con datore di lavoro</a:t>
            </a:r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860C538C-0AD2-CD92-3104-153A7CC60759}"/>
              </a:ext>
            </a:extLst>
          </p:cNvPr>
          <p:cNvSpPr/>
          <p:nvPr/>
        </p:nvSpPr>
        <p:spPr>
          <a:xfrm>
            <a:off x="6332834" y="4758982"/>
            <a:ext cx="5459391" cy="472446"/>
          </a:xfrm>
          <a:prstGeom prst="rect">
            <a:avLst/>
          </a:prstGeom>
          <a:ln w="19050">
            <a:solidFill>
              <a:srgbClr val="3264AA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dirty="0">
                <a:solidFill>
                  <a:schemeClr val="tx1">
                    <a:lumMod val="75000"/>
                  </a:schemeClr>
                </a:solidFill>
              </a:rPr>
              <a:t>Benefits finanziari (</a:t>
            </a:r>
            <a:r>
              <a:rPr lang="it-IT" sz="2000" dirty="0">
                <a:solidFill>
                  <a:srgbClr val="3264AA"/>
                </a:solidFill>
              </a:rPr>
              <a:t>progetto TMS)</a:t>
            </a:r>
          </a:p>
        </p:txBody>
      </p:sp>
      <p:pic>
        <p:nvPicPr>
          <p:cNvPr id="19" name="Elemento grafico 18" descr="Soldi volanti con riempimento a tinta unita">
            <a:extLst>
              <a:ext uri="{FF2B5EF4-FFF2-40B4-BE49-F238E27FC236}">
                <a16:creationId xmlns:a16="http://schemas.microsoft.com/office/drawing/2014/main" id="{E2165270-6B95-FEE3-269D-5BAF641E9B0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660416" y="4723085"/>
            <a:ext cx="472446" cy="472446"/>
          </a:xfrm>
          <a:prstGeom prst="rect">
            <a:avLst/>
          </a:prstGeom>
        </p:spPr>
      </p:pic>
      <p:pic>
        <p:nvPicPr>
          <p:cNvPr id="20" name="Elemento grafico 19" descr="Stretta di mano contorno">
            <a:extLst>
              <a:ext uri="{FF2B5EF4-FFF2-40B4-BE49-F238E27FC236}">
                <a16:creationId xmlns:a16="http://schemas.microsoft.com/office/drawing/2014/main" id="{CF607440-5E2B-A713-0438-32A5892773A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649503" y="2995832"/>
            <a:ext cx="548019" cy="548019"/>
          </a:xfrm>
          <a:prstGeom prst="rect">
            <a:avLst/>
          </a:prstGeom>
        </p:spPr>
      </p:pic>
      <p:pic>
        <p:nvPicPr>
          <p:cNvPr id="21" name="Elemento grafico 20" descr="Social network con riempimento a tinta unita">
            <a:extLst>
              <a:ext uri="{FF2B5EF4-FFF2-40B4-BE49-F238E27FC236}">
                <a16:creationId xmlns:a16="http://schemas.microsoft.com/office/drawing/2014/main" id="{4C6015AD-C192-EF90-6CEA-BEAFD7D354E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99694" y="1152976"/>
            <a:ext cx="633168" cy="633168"/>
          </a:xfrm>
          <a:prstGeom prst="rect">
            <a:avLst/>
          </a:prstGeom>
        </p:spPr>
      </p:pic>
      <p:pic>
        <p:nvPicPr>
          <p:cNvPr id="22" name="Elemento grafico 21" descr="Lampadina e ingranaggio con riempimento a tinta unita">
            <a:extLst>
              <a:ext uri="{FF2B5EF4-FFF2-40B4-BE49-F238E27FC236}">
                <a16:creationId xmlns:a16="http://schemas.microsoft.com/office/drawing/2014/main" id="{C57D2AFC-4653-049F-AD55-315C2ECA5F0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683640" y="3848602"/>
            <a:ext cx="412360" cy="472447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id="{98DEFFA7-6684-04A6-FEFC-1A84CF719B45}"/>
              </a:ext>
            </a:extLst>
          </p:cNvPr>
          <p:cNvSpPr/>
          <p:nvPr/>
        </p:nvSpPr>
        <p:spPr>
          <a:xfrm>
            <a:off x="6332834" y="1926517"/>
            <a:ext cx="5394592" cy="916074"/>
          </a:xfrm>
          <a:prstGeom prst="rect">
            <a:avLst/>
          </a:prstGeom>
          <a:ln w="19050">
            <a:solidFill>
              <a:srgbClr val="3264AA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b="0" i="0" dirty="0">
                <a:solidFill>
                  <a:srgbClr val="404040"/>
                </a:solidFill>
                <a:effectLst/>
              </a:rPr>
              <a:t>Servizi di consulenza specifici per particolari categorie </a:t>
            </a:r>
            <a:r>
              <a:rPr lang="it-IT" sz="2000" dirty="0">
                <a:solidFill>
                  <a:srgbClr val="404040"/>
                </a:solidFill>
              </a:rPr>
              <a:t>di lavoratori (trans</a:t>
            </a:r>
            <a:r>
              <a:rPr lang="it-IT" sz="2000" b="0" i="0" dirty="0">
                <a:solidFill>
                  <a:srgbClr val="404040"/>
                </a:solidFill>
                <a:effectLst/>
              </a:rPr>
              <a:t>frontalieri, postati) e con particolari esigenze</a:t>
            </a:r>
            <a:endParaRPr lang="it-IT" sz="2000" dirty="0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24" name="Elemento grafico 23" descr="Europa con riempimento a tinta unita">
            <a:extLst>
              <a:ext uri="{FF2B5EF4-FFF2-40B4-BE49-F238E27FC236}">
                <a16:creationId xmlns:a16="http://schemas.microsoft.com/office/drawing/2014/main" id="{8945DEFB-6B69-3248-CB83-F55A882F1380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5499694" y="1950426"/>
            <a:ext cx="633168" cy="633168"/>
          </a:xfrm>
          <a:prstGeom prst="rect">
            <a:avLst/>
          </a:prstGeom>
        </p:spPr>
      </p:pic>
      <p:sp>
        <p:nvSpPr>
          <p:cNvPr id="25" name="Rettangolo 24">
            <a:extLst>
              <a:ext uri="{FF2B5EF4-FFF2-40B4-BE49-F238E27FC236}">
                <a16:creationId xmlns:a16="http://schemas.microsoft.com/office/drawing/2014/main" id="{E829E16A-903B-084C-2074-24532472E6BB}"/>
              </a:ext>
            </a:extLst>
          </p:cNvPr>
          <p:cNvSpPr/>
          <p:nvPr/>
        </p:nvSpPr>
        <p:spPr>
          <a:xfrm>
            <a:off x="1597978" y="1200981"/>
            <a:ext cx="3701744" cy="650707"/>
          </a:xfrm>
          <a:prstGeom prst="rect">
            <a:avLst/>
          </a:prstGeom>
          <a:ln w="19050">
            <a:solidFill>
              <a:srgbClr val="3264AA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dirty="0">
                <a:solidFill>
                  <a:schemeClr val="tx1">
                    <a:lumMod val="75000"/>
                  </a:schemeClr>
                </a:solidFill>
              </a:rPr>
              <a:t>Supporto nell’utilizzo e registrazione sul Portale</a:t>
            </a:r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F94404A8-7D5A-F623-0E6D-E1399BE5B79A}"/>
              </a:ext>
            </a:extLst>
          </p:cNvPr>
          <p:cNvSpPr/>
          <p:nvPr/>
        </p:nvSpPr>
        <p:spPr>
          <a:xfrm>
            <a:off x="2663688" y="5529399"/>
            <a:ext cx="7315199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Cittadini EU – frontalieri – IT di ritorno – Extra Eu  con permesso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32184093-FEED-D1C3-272A-4A89E75F9263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312004" y="378024"/>
            <a:ext cx="449619" cy="5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6182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D79E57-B0F5-0D6A-DF7C-2F7D865D4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I servizi per i datori di lavoro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094361A-430C-B67B-DEB1-181CAE19E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17</a:t>
            </a:fld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F395C9C-2D03-437B-CD76-B38DE63BE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it-IT" dirty="0">
                <a:solidFill>
                  <a:schemeClr val="bg1"/>
                </a:solidFill>
              </a:rPr>
              <a:t>EURES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65B5C5F-2E85-712F-0D97-CB28FDC1E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870" y="1131054"/>
            <a:ext cx="8984202" cy="542360"/>
          </a:xfrm>
          <a:prstGeom prst="rect">
            <a:avLst/>
          </a:prstGeom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marL="0" indent="0" algn="ctr">
              <a:buNone/>
            </a:pPr>
            <a:r>
              <a:rPr lang="it-IT" sz="2000" kern="150" dirty="0">
                <a:solidFill>
                  <a:schemeClr val="tx1">
                    <a:lumMod val="75000"/>
                  </a:schemeClr>
                </a:solidFill>
                <a:ea typeface="Arial, Arial"/>
                <a:cs typeface="Arial, Arial"/>
              </a:rPr>
              <a:t>Informazioni generali riguardanti il portale e la rete EURES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94570A75-F665-9C90-6A82-59D0FB27BEAA}"/>
              </a:ext>
            </a:extLst>
          </p:cNvPr>
          <p:cNvSpPr/>
          <p:nvPr/>
        </p:nvSpPr>
        <p:spPr>
          <a:xfrm>
            <a:off x="2476867" y="1848009"/>
            <a:ext cx="8984205" cy="563709"/>
          </a:xfrm>
          <a:prstGeom prst="rect">
            <a:avLst/>
          </a:prstGeom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dirty="0">
                <a:solidFill>
                  <a:schemeClr val="tx1">
                    <a:lumMod val="75000"/>
                  </a:schemeClr>
                </a:solidFill>
              </a:rPr>
              <a:t>Definizione profili e offerte corrispondenti alle esigenze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E59E3A27-7821-5BC2-7A5C-182D739C38CA}"/>
              </a:ext>
            </a:extLst>
          </p:cNvPr>
          <p:cNvSpPr/>
          <p:nvPr/>
        </p:nvSpPr>
        <p:spPr>
          <a:xfrm>
            <a:off x="2476867" y="2526995"/>
            <a:ext cx="8984206" cy="621462"/>
          </a:xfrm>
          <a:prstGeom prst="rect">
            <a:avLst/>
          </a:prstGeom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dirty="0">
                <a:solidFill>
                  <a:schemeClr val="tx1">
                    <a:lumMod val="75000"/>
                  </a:schemeClr>
                </a:solidFill>
              </a:rPr>
              <a:t>Preselezione e/o selezione di candidati idonei e supporto post collocamento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52267242-0F53-4646-0A0A-C35D2A5F2415}"/>
              </a:ext>
            </a:extLst>
          </p:cNvPr>
          <p:cNvSpPr/>
          <p:nvPr/>
        </p:nvSpPr>
        <p:spPr>
          <a:xfrm>
            <a:off x="2457990" y="4128131"/>
            <a:ext cx="9003082" cy="550970"/>
          </a:xfrm>
          <a:prstGeom prst="rect">
            <a:avLst/>
          </a:prstGeom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dirty="0">
                <a:solidFill>
                  <a:schemeClr val="tx1">
                    <a:lumMod val="75000"/>
                  </a:schemeClr>
                </a:solidFill>
              </a:rPr>
              <a:t>Informazioni su tassazione, contratti, assicurazione, sicurezza sociale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45038B8-448B-98D4-3BDF-DC64D2AD2AFF}"/>
              </a:ext>
            </a:extLst>
          </p:cNvPr>
          <p:cNvSpPr/>
          <p:nvPr/>
        </p:nvSpPr>
        <p:spPr>
          <a:xfrm>
            <a:off x="3519334" y="5547336"/>
            <a:ext cx="6992829" cy="457199"/>
          </a:xfrm>
          <a:prstGeom prst="rect">
            <a:avLst/>
          </a:prstGeom>
          <a:solidFill>
            <a:srgbClr val="3264AA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dirty="0">
                <a:solidFill>
                  <a:schemeClr val="bg1"/>
                </a:solidFill>
              </a:rPr>
              <a:t>Datori di lavoro EU , aree frontaliere – Tutti i settori economici</a:t>
            </a:r>
          </a:p>
        </p:txBody>
      </p:sp>
      <p:pic>
        <p:nvPicPr>
          <p:cNvPr id="12" name="Elemento grafico 11" descr="Informazioni con riempimento a tinta unita">
            <a:extLst>
              <a:ext uri="{FF2B5EF4-FFF2-40B4-BE49-F238E27FC236}">
                <a16:creationId xmlns:a16="http://schemas.microsoft.com/office/drawing/2014/main" id="{BF5EE439-278E-0E0C-C06D-3AD1BF75A8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8988" y="1131054"/>
            <a:ext cx="550971" cy="550971"/>
          </a:xfrm>
          <a:prstGeom prst="rect">
            <a:avLst/>
          </a:prstGeom>
        </p:spPr>
      </p:pic>
      <p:pic>
        <p:nvPicPr>
          <p:cNvPr id="13" name="Elemento grafico 12" descr="Selezione posta in arrivo con riempimento a tinta unita">
            <a:extLst>
              <a:ext uri="{FF2B5EF4-FFF2-40B4-BE49-F238E27FC236}">
                <a16:creationId xmlns:a16="http://schemas.microsoft.com/office/drawing/2014/main" id="{78C89793-1A20-A511-66F6-B4AF8F66A9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0188" y="1823884"/>
            <a:ext cx="554535" cy="554535"/>
          </a:xfrm>
          <a:prstGeom prst="rect">
            <a:avLst/>
          </a:prstGeom>
        </p:spPr>
      </p:pic>
      <p:pic>
        <p:nvPicPr>
          <p:cNvPr id="14" name="Elemento grafico 13" descr="Rubrica con riempimento a tinta unita">
            <a:extLst>
              <a:ext uri="{FF2B5EF4-FFF2-40B4-BE49-F238E27FC236}">
                <a16:creationId xmlns:a16="http://schemas.microsoft.com/office/drawing/2014/main" id="{CC5767F2-F910-36F5-561A-83A20D24FF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85808" y="2619565"/>
            <a:ext cx="554535" cy="554535"/>
          </a:xfrm>
          <a:prstGeom prst="rect">
            <a:avLst/>
          </a:prstGeom>
        </p:spPr>
      </p:pic>
      <p:pic>
        <p:nvPicPr>
          <p:cNvPr id="15" name="Elemento grafico 14" descr="Lampadina e ingranaggio con riempimento a tinta unita">
            <a:extLst>
              <a:ext uri="{FF2B5EF4-FFF2-40B4-BE49-F238E27FC236}">
                <a16:creationId xmlns:a16="http://schemas.microsoft.com/office/drawing/2014/main" id="{9A38FEBB-1EEF-C1F7-6EC1-F01BBAC8E5B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82266" y="4174708"/>
            <a:ext cx="532457" cy="532457"/>
          </a:xfrm>
          <a:prstGeom prst="rect">
            <a:avLst/>
          </a:prstGeom>
        </p:spPr>
      </p:pic>
      <p:sp>
        <p:nvSpPr>
          <p:cNvPr id="16" name="Rettangolo 15">
            <a:extLst>
              <a:ext uri="{FF2B5EF4-FFF2-40B4-BE49-F238E27FC236}">
                <a16:creationId xmlns:a16="http://schemas.microsoft.com/office/drawing/2014/main" id="{F30C4B5B-66AB-ED9B-5AE4-71F8E25784DF}"/>
              </a:ext>
            </a:extLst>
          </p:cNvPr>
          <p:cNvSpPr/>
          <p:nvPr/>
        </p:nvSpPr>
        <p:spPr>
          <a:xfrm>
            <a:off x="2457990" y="3294173"/>
            <a:ext cx="9003083" cy="659362"/>
          </a:xfrm>
          <a:prstGeom prst="rect">
            <a:avLst/>
          </a:prstGeom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dirty="0">
                <a:solidFill>
                  <a:srgbClr val="404040"/>
                </a:solidFill>
              </a:rPr>
              <a:t>S</a:t>
            </a:r>
            <a:r>
              <a:rPr lang="it-IT" sz="2000" dirty="0">
                <a:solidFill>
                  <a:srgbClr val="404040"/>
                </a:solidFill>
                <a:effectLst/>
              </a:rPr>
              <a:t>ostegno a eventi di reclutamento dinamici attraverso la piattaforma delle Giornate europee del lavoro (</a:t>
            </a:r>
            <a:r>
              <a:rPr lang="it-IT" sz="2000" dirty="0">
                <a:solidFill>
                  <a:srgbClr val="404040"/>
                </a:solidFill>
              </a:rPr>
              <a:t>EJDO </a:t>
            </a:r>
            <a:r>
              <a:rPr lang="it-IT" sz="2000" dirty="0">
                <a:solidFill>
                  <a:srgbClr val="404040"/>
                </a:solidFill>
                <a:effectLst/>
              </a:rPr>
              <a:t>online)</a:t>
            </a:r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603C060F-233B-AA8E-F346-E7330BAE6FB8}"/>
              </a:ext>
            </a:extLst>
          </p:cNvPr>
          <p:cNvSpPr/>
          <p:nvPr/>
        </p:nvSpPr>
        <p:spPr>
          <a:xfrm>
            <a:off x="2457990" y="4810738"/>
            <a:ext cx="9003082" cy="550970"/>
          </a:xfrm>
          <a:prstGeom prst="rect">
            <a:avLst/>
          </a:prstGeom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dirty="0">
                <a:solidFill>
                  <a:srgbClr val="404040"/>
                </a:solidFill>
              </a:rPr>
              <a:t>Sostegno nel </a:t>
            </a:r>
            <a:r>
              <a:rPr lang="it-IT" sz="2000" b="0" i="0" dirty="0">
                <a:solidFill>
                  <a:srgbClr val="404040"/>
                </a:solidFill>
                <a:effectLst/>
              </a:rPr>
              <a:t>contesto di EURES </a:t>
            </a:r>
            <a:r>
              <a:rPr lang="it-IT" sz="2000" b="0" i="1" dirty="0" err="1">
                <a:solidFill>
                  <a:srgbClr val="404040"/>
                </a:solidFill>
                <a:effectLst/>
              </a:rPr>
              <a:t>Targeted</a:t>
            </a:r>
            <a:r>
              <a:rPr lang="it-IT" sz="2000" b="0" i="1" dirty="0">
                <a:solidFill>
                  <a:srgbClr val="404040"/>
                </a:solidFill>
                <a:effectLst/>
              </a:rPr>
              <a:t> </a:t>
            </a:r>
            <a:r>
              <a:rPr lang="it-IT" sz="2000" b="0" i="1" dirty="0" err="1">
                <a:solidFill>
                  <a:srgbClr val="404040"/>
                </a:solidFill>
                <a:effectLst/>
              </a:rPr>
              <a:t>Mobility</a:t>
            </a:r>
            <a:r>
              <a:rPr lang="it-IT" sz="2000" b="0" i="1" dirty="0">
                <a:solidFill>
                  <a:srgbClr val="404040"/>
                </a:solidFill>
                <a:effectLst/>
              </a:rPr>
              <a:t> </a:t>
            </a:r>
            <a:r>
              <a:rPr lang="it-IT" sz="2000" b="0" i="1" dirty="0" err="1">
                <a:solidFill>
                  <a:srgbClr val="404040"/>
                </a:solidFill>
                <a:effectLst/>
              </a:rPr>
              <a:t>Schemes</a:t>
            </a:r>
            <a:endParaRPr lang="it-IT" sz="2000" i="1" dirty="0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7" name="Elemento grafico 6" descr="Europa con riempimento a tinta unita">
            <a:extLst>
              <a:ext uri="{FF2B5EF4-FFF2-40B4-BE49-F238E27FC236}">
                <a16:creationId xmlns:a16="http://schemas.microsoft.com/office/drawing/2014/main" id="{969C030D-E099-1D7F-0B77-F79AD4E0011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61101" y="4773073"/>
            <a:ext cx="666747" cy="666747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17730E24-541A-C1A6-1463-9C5C62FDACE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92392" y="3432484"/>
            <a:ext cx="660718" cy="429302"/>
          </a:xfrm>
          <a:prstGeom prst="rect">
            <a:avLst/>
          </a:prstGeom>
          <a:ln>
            <a:solidFill>
              <a:srgbClr val="02008B"/>
            </a:solidFill>
          </a:ln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6A777748-FBC8-459D-3EF5-32FDAC1C3A2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11453" y="368266"/>
            <a:ext cx="449619" cy="5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4828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35B7BF-CAA6-832A-5508-E21AD5295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Attività di promozione e progetti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666B320-3EA1-2220-3137-DDD44A3711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554" y="1308256"/>
            <a:ext cx="11392988" cy="4708824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Clr>
                <a:srgbClr val="3264AA"/>
              </a:buClr>
            </a:pPr>
            <a:r>
              <a:rPr lang="it-IT" sz="2000" dirty="0"/>
              <a:t>Organizzazione di eventi sul territorio nazionale</a:t>
            </a:r>
          </a:p>
          <a:p>
            <a:pPr>
              <a:spcAft>
                <a:spcPts val="600"/>
              </a:spcAft>
              <a:buClr>
                <a:srgbClr val="3264AA"/>
              </a:buClr>
            </a:pPr>
            <a:r>
              <a:rPr lang="it-IT" sz="2000" dirty="0"/>
              <a:t>Partecipazione ad attività /eventi di collaborazione con altri consulenti in Italia ed EU</a:t>
            </a:r>
          </a:p>
          <a:p>
            <a:pPr>
              <a:spcAft>
                <a:spcPts val="600"/>
              </a:spcAft>
              <a:buClr>
                <a:srgbClr val="3264AA"/>
              </a:buClr>
            </a:pPr>
            <a:r>
              <a:rPr lang="it-IT" sz="2000" dirty="0"/>
              <a:t>Organizzazione EOJD – </a:t>
            </a:r>
            <a:r>
              <a:rPr lang="it-IT" sz="2000" i="1" cap="all" dirty="0" err="1"/>
              <a:t>European</a:t>
            </a:r>
            <a:r>
              <a:rPr lang="it-IT" sz="2000" i="1" cap="all" dirty="0"/>
              <a:t> Job Days online</a:t>
            </a:r>
          </a:p>
          <a:p>
            <a:pPr>
              <a:spcAft>
                <a:spcPts val="600"/>
              </a:spcAft>
              <a:buClr>
                <a:srgbClr val="3264AA"/>
              </a:buClr>
            </a:pPr>
            <a:r>
              <a:rPr lang="it-IT" sz="2000" dirty="0"/>
              <a:t>EURES </a:t>
            </a:r>
            <a:r>
              <a:rPr lang="it-IT" sz="2000" dirty="0" err="1"/>
              <a:t>Employer’s</a:t>
            </a:r>
            <a:r>
              <a:rPr lang="it-IT" sz="2000" dirty="0"/>
              <a:t> Day</a:t>
            </a:r>
          </a:p>
          <a:p>
            <a:pPr>
              <a:spcAft>
                <a:spcPts val="600"/>
              </a:spcAft>
              <a:buClr>
                <a:srgbClr val="3264AA"/>
              </a:buClr>
            </a:pPr>
            <a:r>
              <a:rPr lang="it-IT" sz="2000" dirty="0"/>
              <a:t>Chat EURES Italia attiva ogni venerdì </a:t>
            </a:r>
          </a:p>
          <a:p>
            <a:pPr>
              <a:spcAft>
                <a:spcPts val="600"/>
              </a:spcAft>
              <a:buClr>
                <a:srgbClr val="3264AA"/>
              </a:buClr>
            </a:pPr>
            <a:r>
              <a:rPr lang="it-IT" sz="2000" dirty="0"/>
              <a:t>Collaborazioni stabili con Radio24 e Rai3</a:t>
            </a:r>
          </a:p>
          <a:p>
            <a:pPr marL="0" indent="0">
              <a:spcAft>
                <a:spcPts val="600"/>
              </a:spcAft>
              <a:buClr>
                <a:srgbClr val="C00000"/>
              </a:buClr>
              <a:buNone/>
            </a:pPr>
            <a:endParaRPr lang="it-IT" sz="2400" dirty="0"/>
          </a:p>
          <a:p>
            <a:pPr marL="0" indent="0">
              <a:spcAft>
                <a:spcPts val="600"/>
              </a:spcAft>
              <a:buClr>
                <a:srgbClr val="C00000"/>
              </a:buClr>
              <a:buNone/>
            </a:pPr>
            <a:r>
              <a:rPr lang="it-IT" sz="2000" dirty="0"/>
              <a:t> EURES e Social Network </a:t>
            </a:r>
          </a:p>
          <a:p>
            <a:pPr marL="0" indent="0">
              <a:spcAft>
                <a:spcPts val="600"/>
              </a:spcAft>
              <a:buClr>
                <a:srgbClr val="C00000"/>
              </a:buClr>
              <a:buNone/>
            </a:pPr>
            <a:endParaRPr lang="it-IT" sz="2400" dirty="0"/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62D7763-8D34-C592-08C3-F7BF13786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18</a:t>
            </a:fld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B013454-3115-5E69-5677-748596D88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it-IT" dirty="0">
                <a:solidFill>
                  <a:schemeClr val="bg1"/>
                </a:solidFill>
              </a:rPr>
              <a:t>EURES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1713114C-77F2-56C2-EDDB-E122F6C8CA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7578" y="2574190"/>
            <a:ext cx="1537425" cy="1537425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564E166E-B3DB-3755-8B9F-1FD828010A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2753" y="4887946"/>
            <a:ext cx="637490" cy="643312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0809B44E-3ADF-014D-5BE5-8432EB791E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4223" y="4923944"/>
            <a:ext cx="599069" cy="607314"/>
          </a:xfrm>
          <a:prstGeom prst="rect">
            <a:avLst/>
          </a:prstGeom>
        </p:spPr>
      </p:pic>
      <p:pic>
        <p:nvPicPr>
          <p:cNvPr id="13" name="Immagine 12" descr="Immagine che contiene testo, stoviglie&#10;&#10;Descrizione generata automaticamente">
            <a:extLst>
              <a:ext uri="{FF2B5EF4-FFF2-40B4-BE49-F238E27FC236}">
                <a16:creationId xmlns:a16="http://schemas.microsoft.com/office/drawing/2014/main" id="{5C603E0B-5262-C0AF-7888-CBE2041CD4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1073" y="4923944"/>
            <a:ext cx="1941371" cy="6258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3279FB66-FF68-43DE-1382-BC26E78764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74988" y="334686"/>
            <a:ext cx="449619" cy="5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0896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ACB9E8-3331-389E-D348-AEB207032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cs typeface="Calibri Light"/>
              </a:rPr>
              <a:t>EOJD – Seize the Summer 20/03/2025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B4A199F-A5CF-18A1-846D-320D85F96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F82156-9445-CA41-89E8-99C6AA80F868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4EE9138-C1B7-1D52-F0F5-9A7875D1F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B862AD61-6A2B-CBB0-A9A4-025015E99262}"/>
              </a:ext>
            </a:extLst>
          </p:cNvPr>
          <p:cNvSpPr txBox="1"/>
          <p:nvPr/>
        </p:nvSpPr>
        <p:spPr>
          <a:xfrm>
            <a:off x="7973961" y="1395412"/>
            <a:ext cx="3279448" cy="48013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Sei un cittadino desideroso di lavorare nell’ambito dell’animazione sportiva o di intrattenimento, o vuoi sperimentarti come educatore o accompagnatore di bambini o ragazzi, hai esperienze nell’ambito dell’ospitalità o nella preparazione cibi – Seize the Summer è tornato ed registrandoti potrai trovare opportunità in questi paesi: Italia, Austria, Croazia, Francia, Grecia, Irlanda, Malta, Portogallo, Slovenia, Spagna, Olanda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4" name="Immagine 13" descr="Immagine che contiene testo, logo, Carattere, cerchio&#10;&#10;Descrizione generata automaticamente">
            <a:extLst>
              <a:ext uri="{FF2B5EF4-FFF2-40B4-BE49-F238E27FC236}">
                <a16:creationId xmlns:a16="http://schemas.microsoft.com/office/drawing/2014/main" id="{F38053A9-FDBF-17FF-ED03-A92FCBFFF8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7638" y="298275"/>
            <a:ext cx="1030073" cy="993788"/>
          </a:xfrm>
          <a:prstGeom prst="rect">
            <a:avLst/>
          </a:prstGeom>
        </p:spPr>
      </p:pic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D105F07F-D814-88EC-0BC2-BE39C6FE88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67393" y="1233087"/>
            <a:ext cx="7470321" cy="3216775"/>
          </a:xfrm>
        </p:spPr>
      </p:pic>
    </p:spTree>
    <p:extLst>
      <p:ext uri="{BB962C8B-B14F-4D97-AF65-F5344CB8AC3E}">
        <p14:creationId xmlns:p14="http://schemas.microsoft.com/office/powerpoint/2010/main" val="4114478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06" name="Rectangle 310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Quanti paesi ci sono in Europa">
            <a:extLst>
              <a:ext uri="{FF2B5EF4-FFF2-40B4-BE49-F238E27FC236}">
                <a16:creationId xmlns:a16="http://schemas.microsoft.com/office/drawing/2014/main" id="{9FE8C123-62EF-61AF-50DF-23EC2C79CB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3"/>
          <a:stretch/>
        </p:blipFill>
        <p:spPr bwMode="auto">
          <a:xfrm>
            <a:off x="3048000" y="10"/>
            <a:ext cx="9143998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08" name="Rectangle 310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DBED7DE-B651-8D5C-3936-A363B2DA1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694494"/>
          </a:xfrm>
        </p:spPr>
        <p:txBody>
          <a:bodyPr>
            <a:normAutofit/>
          </a:bodyPr>
          <a:lstStyle/>
          <a:p>
            <a:r>
              <a:rPr lang="it-IT" sz="4000" dirty="0"/>
              <a:t>Di cosa parliamo oggi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CAE84F-7C2A-4F78-1F44-9EF85521C8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65037"/>
            <a:ext cx="3822189" cy="3742762"/>
          </a:xfrm>
        </p:spPr>
        <p:txBody>
          <a:bodyPr>
            <a:normAutofit/>
          </a:bodyPr>
          <a:lstStyle/>
          <a:p>
            <a:pPr>
              <a:buClr>
                <a:srgbClr val="3264AA"/>
              </a:buClr>
            </a:pPr>
            <a:r>
              <a:rPr lang="it-IT" sz="1600" dirty="0"/>
              <a:t>Cos’è EURES e il suo sviluppo negli anni</a:t>
            </a:r>
          </a:p>
          <a:p>
            <a:pPr>
              <a:buClr>
                <a:srgbClr val="3264AA"/>
              </a:buClr>
            </a:pPr>
            <a:r>
              <a:rPr lang="it-IT" sz="1600" dirty="0"/>
              <a:t>La libera circolazione</a:t>
            </a:r>
          </a:p>
          <a:p>
            <a:pPr>
              <a:buClr>
                <a:srgbClr val="3264AA"/>
              </a:buClr>
            </a:pPr>
            <a:r>
              <a:rPr lang="it-IT" sz="1600" dirty="0"/>
              <a:t>La rete EURES                                                                                                      </a:t>
            </a:r>
          </a:p>
          <a:p>
            <a:pPr>
              <a:buClr>
                <a:srgbClr val="3264AA"/>
              </a:buClr>
            </a:pPr>
            <a:r>
              <a:rPr lang="it-IT" sz="1600" dirty="0"/>
              <a:t>I servizi EURES offerti alle persone e alle imprese</a:t>
            </a:r>
          </a:p>
          <a:p>
            <a:pPr>
              <a:buClr>
                <a:srgbClr val="3264AA"/>
              </a:buClr>
            </a:pPr>
            <a:r>
              <a:rPr lang="it-IT" sz="1600" dirty="0"/>
              <a:t>Attività di promozione e progetti  </a:t>
            </a:r>
          </a:p>
          <a:p>
            <a:pPr>
              <a:buClr>
                <a:srgbClr val="3264AA"/>
              </a:buClr>
            </a:pPr>
            <a:r>
              <a:rPr lang="it-IT" sz="1600" dirty="0"/>
              <a:t>Le fiere per il lavoro online- </a:t>
            </a:r>
            <a:r>
              <a:rPr lang="it-IT" sz="1600" i="1" dirty="0"/>
              <a:t>SEIZE THE SUMMER 2025</a:t>
            </a:r>
          </a:p>
          <a:p>
            <a:pPr>
              <a:buClr>
                <a:srgbClr val="3264AA"/>
              </a:buClr>
            </a:pPr>
            <a:r>
              <a:rPr lang="it-IT" sz="1600" dirty="0"/>
              <a:t>Il lavoro stagionale in Europa</a:t>
            </a:r>
          </a:p>
          <a:p>
            <a:pPr>
              <a:buClr>
                <a:srgbClr val="3264AA"/>
              </a:buClr>
            </a:pPr>
            <a:r>
              <a:rPr lang="it-IT" sz="1600" dirty="0"/>
              <a:t>Il Progetto EURES TMS – </a:t>
            </a:r>
            <a:r>
              <a:rPr lang="it-IT" sz="1600" i="1" dirty="0" err="1"/>
              <a:t>Targeted</a:t>
            </a:r>
            <a:r>
              <a:rPr lang="it-IT" sz="1600" i="1" dirty="0"/>
              <a:t> </a:t>
            </a:r>
            <a:r>
              <a:rPr lang="it-IT" sz="1600" i="1" dirty="0" err="1"/>
              <a:t>Mobility</a:t>
            </a:r>
            <a:r>
              <a:rPr lang="it-IT" sz="1600" i="1" dirty="0"/>
              <a:t> </a:t>
            </a:r>
            <a:r>
              <a:rPr lang="it-IT" sz="1600" i="1" dirty="0" err="1"/>
              <a:t>Scheme</a:t>
            </a:r>
            <a:endParaRPr lang="it-IT" sz="1600" dirty="0"/>
          </a:p>
          <a:p>
            <a:pPr>
              <a:buClr>
                <a:srgbClr val="3264AA"/>
              </a:buClr>
            </a:pPr>
            <a:r>
              <a:rPr lang="it-IT" sz="1600" dirty="0"/>
              <a:t>Link utili                                                           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AAC864D-B3B3-F052-0E30-2753310D7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it-IT">
                <a:solidFill>
                  <a:srgbClr val="FFFFFF"/>
                </a:solidFill>
              </a:rPr>
              <a:t>EURES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5115A48-078D-CDAF-1BC5-F7740E960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BF82156-9445-CA41-89E8-99C6AA80F868}" type="slidenum">
              <a:rPr lang="it-IT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2</a:t>
            </a:fld>
            <a:endParaRPr lang="it-IT">
              <a:solidFill>
                <a:srgbClr val="FFFFFF"/>
              </a:solidFill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9263F789-EF7B-631A-6EAD-2742600101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8352" y="334543"/>
            <a:ext cx="449619" cy="5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4968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35B7BF-CAA6-832A-5508-E21AD5295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393" y="358015"/>
            <a:ext cx="11487149" cy="598261"/>
          </a:xfrm>
        </p:spPr>
        <p:txBody>
          <a:bodyPr>
            <a:normAutofit fontScale="90000"/>
          </a:bodyPr>
          <a:lstStyle/>
          <a:p>
            <a:br>
              <a:rPr lang="en-US" sz="2200" b="1" i="0" dirty="0">
                <a:effectLst/>
                <a:latin typeface="arial" panose="020B0604020202020204" pitchFamily="34" charset="0"/>
              </a:rPr>
            </a:br>
            <a:r>
              <a:rPr lang="it-IT" sz="4000" dirty="0">
                <a:cs typeface="Calibri Light"/>
              </a:rPr>
              <a:t>EOJD – Seize the Summer 20/03/2025</a:t>
            </a:r>
            <a:br>
              <a:rPr lang="en-US" sz="1600" b="1" i="0" dirty="0">
                <a:effectLst/>
                <a:latin typeface="arial" panose="020B0604020202020204" pitchFamily="34" charset="0"/>
              </a:rPr>
            </a:br>
            <a:endParaRPr lang="it-IT" sz="3400" b="0" i="1" cap="small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666B320-3EA1-2220-3137-DDD44A3711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328" y="1278302"/>
            <a:ext cx="11487149" cy="12634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1800" dirty="0"/>
              <a:t>L’evento ha come obiettivo quello di favorire l’incontro tra gli aspiranti lavoratori italiani e stranieri e le aziende in cerca di lavoratori nei più svariati settori e far conoscere l’importanza dei servizi Eures e il valore in termini di crescita professionale e culturale di un’esperienza di mobilità. Durante l’evento, sarà possibile conoscere le aziende e nel dettaglio i profili ricercati, sarà possibile essere contattati dalle aziende durante l’evento stesso o nei giorni successivi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62D7763-8D34-C592-08C3-F7BF13786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F82156-9445-CA41-89E8-99C6AA80F868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B013454-3115-5E69-5677-748596D88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EURES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3279FB66-FF68-43DE-1382-BC26E78764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4988" y="334686"/>
            <a:ext cx="449619" cy="571550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63B1670A-1D53-9601-AE26-20DEF23AE67D}"/>
              </a:ext>
            </a:extLst>
          </p:cNvPr>
          <p:cNvSpPr txBox="1"/>
          <p:nvPr/>
        </p:nvSpPr>
        <p:spPr>
          <a:xfrm>
            <a:off x="397328" y="2615381"/>
            <a:ext cx="87466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PERCHÉ PARTECIPARE: 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Registrandoti come “Candidato” sarà possibile: ▪ 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caricare il tuo CV 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 candidarti per le offerte di lavoro presenti in piattaforma ▪ metterti 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contatto con aziende 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europee ed essere invitato per uno o più colloqui online con i datori di lavoro; ▪ ricevere una consulenza individuale dal personale EURES sulle condizioni di vita e di lavoro nei Paesi di destinazione, nonché sui programmi di mobilità disponibili ▪ seguire le interessanti presentazioni previste dal programma della giornata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161BA953-E88A-42A4-B2C4-92C416ED0782}"/>
              </a:ext>
            </a:extLst>
          </p:cNvPr>
          <p:cNvSpPr txBox="1"/>
          <p:nvPr/>
        </p:nvSpPr>
        <p:spPr>
          <a:xfrm rot="10800000" flipV="1">
            <a:off x="367393" y="4484698"/>
            <a:ext cx="9926980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3264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COME PARTECIPARE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3264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3264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 partecipare è necessario avere un profilo di 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3264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Candidato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3264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Crea un nuovo account o accedi se già ne possiedi uno.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3264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L'evento sarà in lingua 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3264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inglese e italiana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C6F1F7E7-787F-8B8D-2C74-89621C0558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79789">
            <a:off x="9102161" y="3038180"/>
            <a:ext cx="2795534" cy="1693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2789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035B7BF-CAA6-832A-5508-E21AD5295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325369"/>
            <a:ext cx="5120087" cy="2170185"/>
          </a:xfrm>
        </p:spPr>
        <p:txBody>
          <a:bodyPr anchor="b">
            <a:noAutofit/>
          </a:bodyPr>
          <a:lstStyle/>
          <a:p>
            <a:r>
              <a:rPr lang="it-IT" dirty="0"/>
              <a:t>Ricerchiamo camerieri, banconieri e aiuto gelatieri/e in Germania e Austria</a:t>
            </a:r>
          </a:p>
        </p:txBody>
      </p:sp>
      <p:sp>
        <p:nvSpPr>
          <p:cNvPr id="16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666B320-3EA1-2220-3137-DDD44A3711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5120087" cy="2007384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Clr>
                <a:srgbClr val="C00000"/>
              </a:buClr>
              <a:buNone/>
            </a:pPr>
            <a:r>
              <a:rPr lang="it-IT" sz="2200" dirty="0"/>
              <a:t>Bologna – 6 marzo 2025 in presenza</a:t>
            </a:r>
          </a:p>
          <a:p>
            <a:pPr marL="0" indent="0">
              <a:spcAft>
                <a:spcPts val="600"/>
              </a:spcAft>
              <a:buClr>
                <a:srgbClr val="C00000"/>
              </a:buClr>
              <a:buNone/>
            </a:pPr>
            <a:r>
              <a:rPr lang="it-IT" sz="2200" dirty="0"/>
              <a:t>Inviare il proprio cv </a:t>
            </a:r>
          </a:p>
          <a:p>
            <a:pPr marL="0" indent="0">
              <a:spcAft>
                <a:spcPts val="600"/>
              </a:spcAft>
              <a:buClr>
                <a:srgbClr val="C00000"/>
              </a:buClr>
              <a:buNone/>
            </a:pPr>
            <a:r>
              <a:rPr lang="it-IT" sz="2200" dirty="0">
                <a:hlinkClick r:id="rId2"/>
              </a:rPr>
              <a:t>eures@regione.emilia-romagna.it</a:t>
            </a:r>
            <a:r>
              <a:rPr lang="it-IT" sz="2200" dirty="0"/>
              <a:t> </a:t>
            </a:r>
          </a:p>
          <a:p>
            <a:pPr marL="0" indent="0">
              <a:spcAft>
                <a:spcPts val="600"/>
              </a:spcAft>
              <a:buClr>
                <a:srgbClr val="C00000"/>
              </a:buClr>
              <a:buNone/>
            </a:pPr>
            <a:r>
              <a:rPr lang="it-IT" sz="2200" dirty="0"/>
              <a:t>e p.c. </a:t>
            </a:r>
            <a:r>
              <a:rPr lang="it-IT" sz="2200" dirty="0">
                <a:hlinkClick r:id="rId3"/>
              </a:rPr>
              <a:t>info@selectgroup.it</a:t>
            </a:r>
            <a:endParaRPr lang="it-IT" sz="2200" dirty="0"/>
          </a:p>
          <a:p>
            <a:pPr marL="0" indent="0">
              <a:spcAft>
                <a:spcPts val="600"/>
              </a:spcAft>
              <a:buClr>
                <a:srgbClr val="C00000"/>
              </a:buClr>
              <a:buNone/>
            </a:pPr>
            <a:endParaRPr lang="it-IT" sz="2200" dirty="0"/>
          </a:p>
          <a:p>
            <a:pPr marL="0" indent="0">
              <a:spcAft>
                <a:spcPts val="600"/>
              </a:spcAft>
              <a:buClr>
                <a:srgbClr val="C00000"/>
              </a:buClr>
              <a:buNone/>
            </a:pPr>
            <a:endParaRPr lang="it-IT" sz="2200" dirty="0"/>
          </a:p>
          <a:p>
            <a:pPr marL="0" indent="0">
              <a:spcAft>
                <a:spcPts val="600"/>
              </a:spcAft>
              <a:buClr>
                <a:srgbClr val="C00000"/>
              </a:buClr>
              <a:buNone/>
            </a:pPr>
            <a:endParaRPr lang="it-IT" sz="2200" dirty="0"/>
          </a:p>
          <a:p>
            <a:pPr marL="0" indent="0">
              <a:spcAft>
                <a:spcPts val="600"/>
              </a:spcAft>
              <a:buClr>
                <a:srgbClr val="C00000"/>
              </a:buClr>
              <a:buNone/>
            </a:pPr>
            <a:endParaRPr lang="it-IT" sz="2200" dirty="0"/>
          </a:p>
          <a:p>
            <a:pPr marL="0" indent="0">
              <a:spcAft>
                <a:spcPts val="600"/>
              </a:spcAft>
              <a:buClr>
                <a:srgbClr val="C00000"/>
              </a:buClr>
              <a:buNone/>
            </a:pPr>
            <a:endParaRPr lang="it-IT" sz="2200" i="0" dirty="0">
              <a:effectLst/>
            </a:endParaRPr>
          </a:p>
          <a:p>
            <a:pPr marL="0" indent="0">
              <a:spcAft>
                <a:spcPts val="600"/>
              </a:spcAft>
              <a:buClr>
                <a:srgbClr val="C00000"/>
              </a:buClr>
              <a:buNone/>
            </a:pPr>
            <a:endParaRPr lang="it-IT" sz="220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B013454-3115-5E69-5677-748596D88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48400" y="6356350"/>
            <a:ext cx="4114800" cy="365125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EURES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62D7763-8D34-C592-08C3-F7BF13786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BF82156-9445-CA41-89E8-99C6AA80F868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3279FB66-FF68-43DE-1382-BC26E78764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4988" y="334686"/>
            <a:ext cx="449619" cy="57155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395F69A6-95E4-09CC-9DC6-AF5CBF3946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555" y="136525"/>
            <a:ext cx="4658045" cy="6548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788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35B7BF-CAA6-832A-5508-E21AD5295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0" dirty="0"/>
              <a:t>Il lavoro stagionale all’estero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666B320-3EA1-2220-3137-DDD44A3711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Clr>
                <a:srgbClr val="C00000"/>
              </a:buClr>
              <a:buNone/>
            </a:pPr>
            <a:endParaRPr lang="it-IT" sz="2400" dirty="0"/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62D7763-8D34-C592-08C3-F7BF13786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22</a:t>
            </a:fld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B013454-3115-5E69-5677-748596D88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it-IT" dirty="0">
                <a:solidFill>
                  <a:schemeClr val="bg1"/>
                </a:solidFill>
              </a:rPr>
              <a:t>EURES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3279FB66-FF68-43DE-1382-BC26E78764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4988" y="334686"/>
            <a:ext cx="449619" cy="571550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C704F001-9A4A-E92F-EC90-4C54B75B4E91}"/>
              </a:ext>
            </a:extLst>
          </p:cNvPr>
          <p:cNvSpPr txBox="1"/>
          <p:nvPr/>
        </p:nvSpPr>
        <p:spPr>
          <a:xfrm>
            <a:off x="579268" y="1204801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it-IT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A2B6DEFF-3658-0EBD-63E7-EDADB3514FA5}"/>
              </a:ext>
            </a:extLst>
          </p:cNvPr>
          <p:cNvSpPr txBox="1"/>
          <p:nvPr/>
        </p:nvSpPr>
        <p:spPr>
          <a:xfrm>
            <a:off x="888797" y="2920803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it-IT" dirty="0"/>
          </a:p>
        </p:txBody>
      </p:sp>
      <p:sp>
        <p:nvSpPr>
          <p:cNvPr id="15" name="Rettangolo con angoli arrotondati 14">
            <a:extLst>
              <a:ext uri="{FF2B5EF4-FFF2-40B4-BE49-F238E27FC236}">
                <a16:creationId xmlns:a16="http://schemas.microsoft.com/office/drawing/2014/main" id="{3ABE5803-F0FA-77C2-D395-D0C055C76BD0}"/>
              </a:ext>
            </a:extLst>
          </p:cNvPr>
          <p:cNvSpPr/>
          <p:nvPr/>
        </p:nvSpPr>
        <p:spPr>
          <a:xfrm>
            <a:off x="1672411" y="1178386"/>
            <a:ext cx="8626876" cy="767562"/>
          </a:xfrm>
          <a:prstGeom prst="roundRect">
            <a:avLst/>
          </a:prstGeom>
          <a:noFill/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800" dirty="0">
                <a:solidFill>
                  <a:srgbClr val="40404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Il lavoro stagionale è molto importante per l’economia dell’UE, in particolare per comparti quali l’agricoltura, il turismo, l’edilizia e il settore alberghiero</a:t>
            </a:r>
            <a:r>
              <a:rPr lang="it-IT" sz="180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it-IT" dirty="0"/>
          </a:p>
        </p:txBody>
      </p:sp>
      <p:sp>
        <p:nvSpPr>
          <p:cNvPr id="16" name="Rettangolo con angoli arrotondati 15">
            <a:extLst>
              <a:ext uri="{FF2B5EF4-FFF2-40B4-BE49-F238E27FC236}">
                <a16:creationId xmlns:a16="http://schemas.microsoft.com/office/drawing/2014/main" id="{22066918-8BB3-A22E-23EB-AE545218A7C4}"/>
              </a:ext>
            </a:extLst>
          </p:cNvPr>
          <p:cNvSpPr/>
          <p:nvPr/>
        </p:nvSpPr>
        <p:spPr>
          <a:xfrm>
            <a:off x="1136342" y="2196261"/>
            <a:ext cx="10238646" cy="767562"/>
          </a:xfrm>
          <a:prstGeom prst="roundRect">
            <a:avLst/>
          </a:prstGeom>
          <a:noFill/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t-IT" b="1" dirty="0">
                <a:solidFill>
                  <a:schemeClr val="tx1"/>
                </a:solidFill>
              </a:rPr>
              <a:t>Perché farlo. </a:t>
            </a:r>
            <a:r>
              <a:rPr lang="it-IT" sz="1600" dirty="0">
                <a:solidFill>
                  <a:schemeClr val="tx1"/>
                </a:solidFill>
              </a:rPr>
              <a:t>Il lavoro stagionale può aiutarti ad acquisire </a:t>
            </a:r>
            <a:r>
              <a:rPr lang="it-IT" sz="1600" b="1" dirty="0">
                <a:solidFill>
                  <a:schemeClr val="tx1"/>
                </a:solidFill>
              </a:rPr>
              <a:t>un’esperienza preziosa senza un impegno a lungo termine</a:t>
            </a:r>
            <a:r>
              <a:rPr lang="it-IT" sz="1600" dirty="0">
                <a:solidFill>
                  <a:schemeClr val="tx1"/>
                </a:solidFill>
              </a:rPr>
              <a:t>; si tratta di un’ottima alternativa per uno studente o un giovane alla ricerca di un lavoro a tempo determinato</a:t>
            </a:r>
          </a:p>
        </p:txBody>
      </p:sp>
      <p:sp>
        <p:nvSpPr>
          <p:cNvPr id="17" name="Rettangolo con angoli arrotondati 16">
            <a:extLst>
              <a:ext uri="{FF2B5EF4-FFF2-40B4-BE49-F238E27FC236}">
                <a16:creationId xmlns:a16="http://schemas.microsoft.com/office/drawing/2014/main" id="{B0AE8D77-7198-9754-8322-1DFA0623AE4A}"/>
              </a:ext>
            </a:extLst>
          </p:cNvPr>
          <p:cNvSpPr/>
          <p:nvPr/>
        </p:nvSpPr>
        <p:spPr>
          <a:xfrm>
            <a:off x="4953740" y="3241848"/>
            <a:ext cx="6773213" cy="2564147"/>
          </a:xfrm>
          <a:prstGeom prst="roundRect">
            <a:avLst/>
          </a:prstGeom>
          <a:noFill/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it-IT" b="1" dirty="0">
                <a:solidFill>
                  <a:schemeClr val="tx1"/>
                </a:solidFill>
              </a:rPr>
              <a:t>Quali diritti hai in quanto lavoratore stagionale nell’UE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1600" dirty="0">
                <a:solidFill>
                  <a:srgbClr val="40404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 qualità di lavoratore stagionale, hai diritto alle stesse condizioni di lavoro eque dei lavoratori locali. Sono compresi aspetti quali la retribuzione, l’orario di lavoro, la salute e la sicurezza.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1600" dirty="0">
                <a:solidFill>
                  <a:srgbClr val="40404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Guida ai diritti dei lavoratori stagionali in UE</a:t>
            </a:r>
            <a:r>
              <a:rPr lang="it-IT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1600" dirty="0">
                <a:solidFill>
                  <a:srgbClr val="40404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Dal 2020 l’UE ha anche </a:t>
            </a:r>
            <a:r>
              <a:rPr lang="it-IT" sz="1600" u="sng" dirty="0">
                <a:solidFill>
                  <a:srgbClr val="004494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invitato gli Stati membri</a:t>
            </a:r>
            <a:r>
              <a:rPr lang="it-IT" sz="1600" dirty="0">
                <a:solidFill>
                  <a:srgbClr val="40404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a proteggere ancor meglio i lavoratori stagionali.</a:t>
            </a:r>
            <a:endParaRPr lang="it-IT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DAFB6115-EBF0-9D35-1665-6158B7371FBB}"/>
              </a:ext>
            </a:extLst>
          </p:cNvPr>
          <p:cNvSpPr/>
          <p:nvPr/>
        </p:nvSpPr>
        <p:spPr>
          <a:xfrm>
            <a:off x="812745" y="3391008"/>
            <a:ext cx="3793298" cy="2139779"/>
          </a:xfrm>
          <a:prstGeom prst="roundRect">
            <a:avLst/>
          </a:prstGeom>
          <a:noFill/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it-IT" b="1" dirty="0">
                <a:solidFill>
                  <a:schemeClr val="tx1"/>
                </a:solidFill>
              </a:rPr>
              <a:t>Quando cercarlo</a:t>
            </a:r>
            <a:br>
              <a:rPr lang="it-IT" sz="1600" dirty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1600" dirty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 cercare lavoro stagionale è necessario </a:t>
            </a:r>
            <a:r>
              <a:rPr lang="it-IT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prepararsi per tempo</a:t>
            </a:r>
            <a:r>
              <a:rPr lang="it-IT" sz="1600" dirty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Per la stagione estiva è bene iniziare a cercare già a partire da </a:t>
            </a:r>
            <a:r>
              <a:rPr lang="it-IT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Gennaio e sino ad Aprile</a:t>
            </a:r>
            <a:r>
              <a:rPr lang="it-IT" sz="1600" dirty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 per quella invernale invece, la ricerca dovrebbe essere condotta tra </a:t>
            </a:r>
            <a:r>
              <a:rPr lang="it-IT" sz="1600" b="1" dirty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Settembre e Novembre.</a:t>
            </a:r>
            <a:endParaRPr lang="it-IT" sz="1600" dirty="0">
              <a:solidFill>
                <a:srgbClr val="4040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2275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35B7BF-CAA6-832A-5508-E21AD5295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t-IT" sz="3200" b="0" dirty="0"/>
              <a:t>Disoccupazione per chi si sposta nei paesi UE, SEE e in Svizzera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666B320-3EA1-2220-3137-DDD44A3711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Clr>
                <a:srgbClr val="C00000"/>
              </a:buClr>
              <a:buNone/>
            </a:pPr>
            <a:endParaRPr lang="it-IT" sz="2400" dirty="0"/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62D7763-8D34-C592-08C3-F7BF13786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23</a:t>
            </a:fld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B013454-3115-5E69-5677-748596D88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it-IT" dirty="0">
                <a:solidFill>
                  <a:schemeClr val="bg1"/>
                </a:solidFill>
              </a:rPr>
              <a:t>EURES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3279FB66-FF68-43DE-1382-BC26E78764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4988" y="334686"/>
            <a:ext cx="449619" cy="571550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C704F001-9A4A-E92F-EC90-4C54B75B4E91}"/>
              </a:ext>
            </a:extLst>
          </p:cNvPr>
          <p:cNvSpPr txBox="1"/>
          <p:nvPr/>
        </p:nvSpPr>
        <p:spPr>
          <a:xfrm>
            <a:off x="579268" y="1204801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it-IT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A2B6DEFF-3658-0EBD-63E7-EDADB3514FA5}"/>
              </a:ext>
            </a:extLst>
          </p:cNvPr>
          <p:cNvSpPr txBox="1"/>
          <p:nvPr/>
        </p:nvSpPr>
        <p:spPr>
          <a:xfrm>
            <a:off x="888797" y="2920803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it-IT" dirty="0"/>
          </a:p>
        </p:txBody>
      </p:sp>
      <p:sp>
        <p:nvSpPr>
          <p:cNvPr id="15" name="Rettangolo con angoli arrotondati 14">
            <a:extLst>
              <a:ext uri="{FF2B5EF4-FFF2-40B4-BE49-F238E27FC236}">
                <a16:creationId xmlns:a16="http://schemas.microsoft.com/office/drawing/2014/main" id="{3ABE5803-F0FA-77C2-D395-D0C055C76BD0}"/>
              </a:ext>
            </a:extLst>
          </p:cNvPr>
          <p:cNvSpPr/>
          <p:nvPr/>
        </p:nvSpPr>
        <p:spPr>
          <a:xfrm>
            <a:off x="337459" y="1204801"/>
            <a:ext cx="5495170" cy="233738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t-IT" b="1" i="0" dirty="0">
                <a:solidFill>
                  <a:srgbClr val="454D56"/>
                </a:solidFill>
                <a:effectLst/>
              </a:rPr>
              <a:t>Cos’è. </a:t>
            </a:r>
            <a:r>
              <a:rPr lang="it-IT" dirty="0">
                <a:solidFill>
                  <a:srgbClr val="454D56"/>
                </a:solidFill>
              </a:rPr>
              <a:t>La normativa comunitaria prevede che il lavoratore rimasto </a:t>
            </a:r>
            <a:r>
              <a:rPr lang="it-IT" b="1" dirty="0">
                <a:solidFill>
                  <a:srgbClr val="454D56"/>
                </a:solidFill>
              </a:rPr>
              <a:t>disoccupato in uno stato</a:t>
            </a:r>
            <a:r>
              <a:rPr lang="it-IT" dirty="0">
                <a:solidFill>
                  <a:srgbClr val="454D56"/>
                </a:solidFill>
              </a:rPr>
              <a:t>, avendo maturato il </a:t>
            </a:r>
            <a:r>
              <a:rPr lang="it-IT" b="1" dirty="0">
                <a:solidFill>
                  <a:srgbClr val="454D56"/>
                </a:solidFill>
              </a:rPr>
              <a:t>diritto alle prestazioni di disoccupazione </a:t>
            </a:r>
            <a:r>
              <a:rPr lang="it-IT" dirty="0">
                <a:solidFill>
                  <a:srgbClr val="454D56"/>
                </a:solidFill>
              </a:rPr>
              <a:t>secondo la legislazione locale e grazie ai periodi assicurativi o alla loro totalizzazione in uno o più stati dell'Unione europea, possa continuare a beneficiare delle prestazioni recandosi in un altro stato comunitario alla ricerca di </a:t>
            </a:r>
            <a:r>
              <a:rPr lang="it-IT" b="0" i="0" dirty="0">
                <a:solidFill>
                  <a:srgbClr val="454D56"/>
                </a:solidFill>
                <a:effectLst/>
              </a:rPr>
              <a:t>un'occupazione</a:t>
            </a:r>
            <a:r>
              <a:rPr lang="it-IT" dirty="0">
                <a:solidFill>
                  <a:srgbClr val="404040"/>
                </a:solidFill>
                <a:effectLst/>
                <a:ea typeface="Times New Roman" panose="02020603050405020304" pitchFamily="18" charset="0"/>
              </a:rPr>
              <a:t>. </a:t>
            </a:r>
            <a:endParaRPr lang="it-IT" dirty="0"/>
          </a:p>
        </p:txBody>
      </p:sp>
      <p:sp>
        <p:nvSpPr>
          <p:cNvPr id="16" name="Rettangolo con angoli arrotondati 15">
            <a:extLst>
              <a:ext uri="{FF2B5EF4-FFF2-40B4-BE49-F238E27FC236}">
                <a16:creationId xmlns:a16="http://schemas.microsoft.com/office/drawing/2014/main" id="{22066918-8BB3-A22E-23EB-AE545218A7C4}"/>
              </a:ext>
            </a:extLst>
          </p:cNvPr>
          <p:cNvSpPr/>
          <p:nvPr/>
        </p:nvSpPr>
        <p:spPr>
          <a:xfrm>
            <a:off x="6061071" y="1257839"/>
            <a:ext cx="5648606" cy="261921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t-IT" b="1" dirty="0">
                <a:solidFill>
                  <a:srgbClr val="454D56"/>
                </a:solidFill>
              </a:rPr>
              <a:t>A chi è rivolta</a:t>
            </a:r>
            <a:r>
              <a:rPr lang="it-IT" dirty="0">
                <a:solidFill>
                  <a:srgbClr val="454D56"/>
                </a:solidFill>
              </a:rPr>
              <a:t>. Il beneficiario di prestazione di disoccupazione si reca in un altro stato membro alla ricerca di lavoro può conservare il diritto alle prestazioni per massimo </a:t>
            </a:r>
            <a:r>
              <a:rPr lang="it-IT" b="1" dirty="0">
                <a:solidFill>
                  <a:srgbClr val="454D56"/>
                </a:solidFill>
              </a:rPr>
              <a:t>tre mesi a </a:t>
            </a:r>
            <a:r>
              <a:rPr lang="it-IT" dirty="0">
                <a:solidFill>
                  <a:srgbClr val="454D56"/>
                </a:solidFill>
              </a:rPr>
              <a:t>partire </a:t>
            </a:r>
            <a:r>
              <a:rPr lang="it-IT" b="1" dirty="0">
                <a:solidFill>
                  <a:srgbClr val="454D56"/>
                </a:solidFill>
              </a:rPr>
              <a:t>dall’indisponibilità</a:t>
            </a:r>
            <a:r>
              <a:rPr lang="it-IT" dirty="0">
                <a:solidFill>
                  <a:srgbClr val="454D56"/>
                </a:solidFill>
              </a:rPr>
              <a:t> del disoccupato presso il centro per l'impiego, cioè dalla data di partenza dall'Italia</a:t>
            </a:r>
            <a:r>
              <a:rPr lang="it-IT" sz="1600" dirty="0">
                <a:solidFill>
                  <a:srgbClr val="454D56"/>
                </a:solidFill>
              </a:rPr>
              <a:t>. </a:t>
            </a:r>
          </a:p>
          <a:p>
            <a:pPr algn="just"/>
            <a:r>
              <a:rPr lang="it-IT" sz="1400" dirty="0">
                <a:solidFill>
                  <a:srgbClr val="454D56"/>
                </a:solidFill>
              </a:rPr>
              <a:t>Anche il beneficiario di prestazione di disoccupazione a carico di uno stato estero che rientra in Italia alla ricerca di un lavoro mantiene il diritto per massimo tre mesi</a:t>
            </a:r>
          </a:p>
        </p:txBody>
      </p:sp>
      <p:sp>
        <p:nvSpPr>
          <p:cNvPr id="17" name="Rettangolo con angoli arrotondati 16">
            <a:extLst>
              <a:ext uri="{FF2B5EF4-FFF2-40B4-BE49-F238E27FC236}">
                <a16:creationId xmlns:a16="http://schemas.microsoft.com/office/drawing/2014/main" id="{B0AE8D77-7198-9754-8322-1DFA0623AE4A}"/>
              </a:ext>
            </a:extLst>
          </p:cNvPr>
          <p:cNvSpPr/>
          <p:nvPr/>
        </p:nvSpPr>
        <p:spPr>
          <a:xfrm>
            <a:off x="6347765" y="4036653"/>
            <a:ext cx="5313926" cy="140638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it-IT" b="1" i="0" dirty="0">
                <a:solidFill>
                  <a:srgbClr val="002460"/>
                </a:solidFill>
                <a:effectLst/>
              </a:rPr>
              <a:t>Requisiti. </a:t>
            </a:r>
            <a:r>
              <a:rPr lang="it-IT" b="0" i="0" dirty="0">
                <a:solidFill>
                  <a:srgbClr val="454D56"/>
                </a:solidFill>
                <a:effectLst/>
              </a:rPr>
              <a:t>Per accedere alla prestazione il lavoratore deve essere rimpatriato </a:t>
            </a:r>
            <a:r>
              <a:rPr lang="it-IT" b="1" i="0" dirty="0">
                <a:solidFill>
                  <a:srgbClr val="454D56"/>
                </a:solidFill>
                <a:effectLst/>
              </a:rPr>
              <a:t>entro 180 giorni</a:t>
            </a:r>
            <a:r>
              <a:rPr lang="it-IT" b="0" i="0" dirty="0">
                <a:solidFill>
                  <a:srgbClr val="454D56"/>
                </a:solidFill>
                <a:effectLst/>
              </a:rPr>
              <a:t> dalla data di cessazione del rapporto di lavoro e recarsi al Centro per l'impiego </a:t>
            </a:r>
            <a:r>
              <a:rPr lang="it-IT" b="1" i="0" dirty="0">
                <a:solidFill>
                  <a:srgbClr val="454D56"/>
                </a:solidFill>
                <a:effectLst/>
              </a:rPr>
              <a:t>entro 30 giorni</a:t>
            </a:r>
            <a:r>
              <a:rPr lang="it-IT" b="0" i="0" dirty="0">
                <a:solidFill>
                  <a:srgbClr val="454D56"/>
                </a:solidFill>
                <a:effectLst/>
              </a:rPr>
              <a:t> dalla data del rimpatrio.</a:t>
            </a:r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DAFB6115-EBF0-9D35-1665-6158B7371FBB}"/>
              </a:ext>
            </a:extLst>
          </p:cNvPr>
          <p:cNvSpPr/>
          <p:nvPr/>
        </p:nvSpPr>
        <p:spPr>
          <a:xfrm>
            <a:off x="469587" y="3872857"/>
            <a:ext cx="5591484" cy="203200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it-IT" b="1" i="0" dirty="0">
                <a:solidFill>
                  <a:srgbClr val="002460"/>
                </a:solidFill>
                <a:effectLst/>
              </a:rPr>
              <a:t>Decorrenza e durata. </a:t>
            </a:r>
            <a:r>
              <a:rPr lang="it-IT" b="0" i="0" dirty="0">
                <a:solidFill>
                  <a:srgbClr val="454D56"/>
                </a:solidFill>
                <a:effectLst/>
              </a:rPr>
              <a:t>La prestazione decorre: </a:t>
            </a:r>
            <a:r>
              <a:rPr lang="it-IT" b="1" i="0" dirty="0">
                <a:solidFill>
                  <a:srgbClr val="454D56"/>
                </a:solidFill>
                <a:effectLst/>
              </a:rPr>
              <a:t>dal giorno del rimpatrio</a:t>
            </a:r>
            <a:r>
              <a:rPr lang="it-IT" b="0" i="0" dirty="0">
                <a:solidFill>
                  <a:srgbClr val="454D56"/>
                </a:solidFill>
                <a:effectLst/>
              </a:rPr>
              <a:t> se il disoccupato ha dichiarato la disponibilità al lavoro al Centro per l’Impiego entro sette giorni dal rimpatrio; </a:t>
            </a:r>
            <a:r>
              <a:rPr lang="it-IT" b="1" i="0" dirty="0">
                <a:solidFill>
                  <a:srgbClr val="454D56"/>
                </a:solidFill>
                <a:effectLst/>
              </a:rPr>
              <a:t>dal giorno della dichiarazione</a:t>
            </a:r>
            <a:r>
              <a:rPr lang="it-IT" b="0" i="0" dirty="0">
                <a:solidFill>
                  <a:srgbClr val="454D56"/>
                </a:solidFill>
                <a:effectLst/>
              </a:rPr>
              <a:t> di immediata disponibilità al lavoro se è stata dichiarata tra l'ottavo e il trentesimo giorno successivi alla data del rimpatrio.</a:t>
            </a:r>
          </a:p>
        </p:txBody>
      </p:sp>
      <p:sp>
        <p:nvSpPr>
          <p:cNvPr id="8" name="Segnaposto contenuto 2">
            <a:extLst>
              <a:ext uri="{FF2B5EF4-FFF2-40B4-BE49-F238E27FC236}">
                <a16:creationId xmlns:a16="http://schemas.microsoft.com/office/drawing/2014/main" id="{EAA9B8C1-27DF-6CEB-F0A6-4EC76F93345F}"/>
              </a:ext>
            </a:extLst>
          </p:cNvPr>
          <p:cNvSpPr txBox="1">
            <a:spLocks/>
          </p:cNvSpPr>
          <p:nvPr/>
        </p:nvSpPr>
        <p:spPr>
          <a:xfrm>
            <a:off x="7070615" y="5812798"/>
            <a:ext cx="4753992" cy="235975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it-IT" sz="4800"/>
              <a:t>Per maggiori dettagli:  </a:t>
            </a:r>
            <a:r>
              <a:rPr lang="it-IT" sz="4800">
                <a:hlinkClick r:id="rId3"/>
              </a:rPr>
              <a:t>www.inps.it</a:t>
            </a:r>
            <a:r>
              <a:rPr lang="it-IT" sz="4800"/>
              <a:t>  - sezione </a:t>
            </a:r>
            <a:r>
              <a:rPr lang="it-IT" sz="4800">
                <a:solidFill>
                  <a:srgbClr val="454D56"/>
                </a:solidFill>
              </a:rPr>
              <a:t> </a:t>
            </a:r>
            <a:r>
              <a:rPr lang="it-IT" sz="4800" u="sng">
                <a:solidFill>
                  <a:srgbClr val="00173D"/>
                </a:solidFill>
                <a:hlinkClick r:id="rId4"/>
              </a:rPr>
              <a:t>Sostegni, Sussidi e Indennità</a:t>
            </a:r>
            <a:endParaRPr lang="it-IT" sz="4800">
              <a:solidFill>
                <a:srgbClr val="454D56"/>
              </a:solidFill>
            </a:endParaRPr>
          </a:p>
          <a:p>
            <a:pPr marL="0" indent="0"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771290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35B7BF-CAA6-832A-5508-E21AD5295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0" dirty="0"/>
              <a:t>Il lavoro stagionale all’estero: links per la ricerca</a:t>
            </a:r>
            <a:endParaRPr lang="it-IT" sz="3200" b="0" i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666B320-3EA1-2220-3137-DDD44A3711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Clr>
                <a:srgbClr val="C00000"/>
              </a:buClr>
              <a:buNone/>
            </a:pPr>
            <a:endParaRPr lang="it-IT" sz="2400" dirty="0"/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62D7763-8D34-C592-08C3-F7BF13786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24</a:t>
            </a:fld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B013454-3115-5E69-5677-748596D88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it-IT" dirty="0">
                <a:solidFill>
                  <a:schemeClr val="bg1"/>
                </a:solidFill>
              </a:rPr>
              <a:t>EURES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3279FB66-FF68-43DE-1382-BC26E78764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4988" y="334686"/>
            <a:ext cx="449619" cy="571550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C704F001-9A4A-E92F-EC90-4C54B75B4E91}"/>
              </a:ext>
            </a:extLst>
          </p:cNvPr>
          <p:cNvSpPr txBox="1"/>
          <p:nvPr/>
        </p:nvSpPr>
        <p:spPr>
          <a:xfrm>
            <a:off x="579268" y="1204801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it-IT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A2B6DEFF-3658-0EBD-63E7-EDADB3514FA5}"/>
              </a:ext>
            </a:extLst>
          </p:cNvPr>
          <p:cNvSpPr txBox="1"/>
          <p:nvPr/>
        </p:nvSpPr>
        <p:spPr>
          <a:xfrm>
            <a:off x="888797" y="2920803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DF3FFFC-3420-3B02-7976-85538116139E}"/>
              </a:ext>
            </a:extLst>
          </p:cNvPr>
          <p:cNvSpPr txBox="1"/>
          <p:nvPr/>
        </p:nvSpPr>
        <p:spPr>
          <a:xfrm>
            <a:off x="367393" y="1277174"/>
            <a:ext cx="997623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it-IT" sz="1600" b="1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EURES - </a:t>
            </a:r>
            <a:r>
              <a:rPr lang="it-IT" sz="1600" u="sng" dirty="0">
                <a:solidFill>
                  <a:srgbClr val="FC5B4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https://ec.europa.eu/</a:t>
            </a:r>
            <a:r>
              <a:rPr lang="it-IT" sz="1600" u="sng" dirty="0" err="1">
                <a:solidFill>
                  <a:srgbClr val="FC5B4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eures</a:t>
            </a:r>
            <a:r>
              <a:rPr lang="it-IT" sz="1600" u="sng" dirty="0">
                <a:solidFill>
                  <a:srgbClr val="FC5B4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/public/</a:t>
            </a:r>
            <a:r>
              <a:rPr lang="it-IT" sz="1600" u="sng" dirty="0" err="1">
                <a:solidFill>
                  <a:srgbClr val="FC5B4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index_en</a:t>
            </a:r>
            <a:r>
              <a:rPr lang="it-IT" sz="160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it-IT" sz="1600" b="1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CLICLAVORO</a:t>
            </a:r>
            <a:r>
              <a:rPr lang="it-IT" sz="16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https://www.cliclavoro.gov.it/pages/it/my_homepage/news/news_eventi/</a:t>
            </a:r>
            <a:endParaRPr lang="it-IT" sz="1600" dirty="0">
              <a:solidFill>
                <a:srgbClr val="11111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it-IT" sz="1600" b="1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Portale dei Giovani -</a:t>
            </a:r>
            <a:r>
              <a:rPr lang="it-IT" sz="160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it-IT" sz="1600" u="sng" dirty="0">
                <a:solidFill>
                  <a:srgbClr val="FC5B4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https://www.portaledeigiovani.it/canali/lavorare/lavoro-stagionale</a:t>
            </a:r>
            <a:r>
              <a:rPr lang="it-IT" sz="1600" u="sng" dirty="0">
                <a:solidFill>
                  <a:srgbClr val="FC5B4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incluse le informazioni per la vendemmia stagionale in Francia</a:t>
            </a:r>
          </a:p>
          <a:p>
            <a:pPr>
              <a:spcAft>
                <a:spcPts val="1200"/>
              </a:spcAft>
            </a:pPr>
            <a:r>
              <a:rPr lang="it-IT" sz="1600" b="1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Season Workers</a:t>
            </a:r>
            <a:r>
              <a:rPr lang="it-IT" sz="160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it-IT" sz="1600" b="1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 </a:t>
            </a:r>
            <a:r>
              <a:rPr lang="it-IT" sz="1600" u="sng" dirty="0">
                <a:solidFill>
                  <a:srgbClr val="FC5B4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6"/>
              </a:rPr>
              <a:t>https://www.seasonworkers.com/</a:t>
            </a:r>
            <a:br>
              <a:rPr lang="it-IT" sz="160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160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 tratta di un portale in cui è possibile trovare offerte di lavoro stagionale categorizzate in base alla natura del lavoro e al tipo di lavoratore che lo ricerca. Sito in inglese</a:t>
            </a:r>
          </a:p>
          <a:p>
            <a:pPr>
              <a:spcAft>
                <a:spcPts val="1200"/>
              </a:spcAft>
            </a:pPr>
            <a:r>
              <a:rPr lang="it-IT" sz="1600" b="1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SummerJobs</a:t>
            </a:r>
            <a:r>
              <a:rPr lang="it-IT" sz="1600" b="1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 </a:t>
            </a:r>
            <a:r>
              <a:rPr lang="it-IT" sz="1600" u="sng" dirty="0">
                <a:solidFill>
                  <a:srgbClr val="FC5B4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7"/>
              </a:rPr>
              <a:t>https://www.summerjobs.com/</a:t>
            </a:r>
            <a:br>
              <a:rPr lang="it-IT" sz="160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160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Informazioni e offerte di lavoro stagionale, non solo per l’estate. Sito in lingua inglese. Le posizioni pubblicate sul portale riguardano principalmente parchi divertimento, resort, parchi nazionali, hotels, organizzazioni ambientali </a:t>
            </a:r>
            <a:r>
              <a:rPr lang="it-IT" sz="160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etc</a:t>
            </a:r>
            <a:endParaRPr lang="it-IT" sz="1600" dirty="0">
              <a:solidFill>
                <a:srgbClr val="11111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1600" b="1" dirty="0" err="1">
                <a:solidFill>
                  <a:srgbClr val="11111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JobinTourism</a:t>
            </a:r>
            <a:r>
              <a:rPr lang="it-IT" sz="1600" b="1" dirty="0">
                <a:solidFill>
                  <a:srgbClr val="11111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b="1" dirty="0">
                <a:solidFill>
                  <a:srgbClr val="11111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it-IT" sz="1800" dirty="0">
                <a:solidFill>
                  <a:srgbClr val="11111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it-IT" sz="1600" u="sng" dirty="0">
                <a:solidFill>
                  <a:srgbClr val="3264AA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https://www.jobintourism.it/</a:t>
            </a:r>
            <a:br>
              <a:rPr lang="it-IT" sz="1800" dirty="0">
                <a:solidFill>
                  <a:srgbClr val="11111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600" dirty="0">
                <a:solidFill>
                  <a:srgbClr val="111111"/>
                </a:solidFill>
                <a:cs typeface="Calibri" panose="020F0502020204030204" pitchFamily="34" charset="0"/>
              </a:rPr>
              <a:t>Sito in italiano dedicato al lavoro nell’ambito turistico</a:t>
            </a:r>
          </a:p>
          <a:p>
            <a:pPr>
              <a:spcBef>
                <a:spcPts val="1200"/>
              </a:spcBef>
            </a:pPr>
            <a:r>
              <a:rPr lang="it-IT" sz="1600" b="1" dirty="0">
                <a:solidFill>
                  <a:srgbClr val="11111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World-Wide </a:t>
            </a:r>
            <a:r>
              <a:rPr lang="it-IT" sz="1600" b="1" dirty="0" err="1">
                <a:solidFill>
                  <a:srgbClr val="11111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Opportunities</a:t>
            </a:r>
            <a:r>
              <a:rPr lang="it-IT" sz="1600" b="1" dirty="0">
                <a:solidFill>
                  <a:srgbClr val="11111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on </a:t>
            </a:r>
            <a:r>
              <a:rPr lang="it-IT" sz="1600" b="1" dirty="0" err="1">
                <a:solidFill>
                  <a:srgbClr val="11111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Organic</a:t>
            </a:r>
            <a:r>
              <a:rPr lang="it-IT" sz="1600" b="1" dirty="0">
                <a:solidFill>
                  <a:srgbClr val="11111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Farms </a:t>
            </a:r>
            <a:r>
              <a:rPr lang="it-IT" sz="1600" dirty="0">
                <a:solidFill>
                  <a:srgbClr val="11111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(WWOOF Opportunità globali nelle fattorie biologiche)- </a:t>
            </a:r>
            <a:r>
              <a:rPr lang="it-IT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9"/>
              </a:rPr>
              <a:t> </a:t>
            </a:r>
            <a:r>
              <a:rPr lang="it-IT" sz="1600" u="sng" dirty="0">
                <a:solidFill>
                  <a:srgbClr val="3264AA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https://wwoof.net/</a:t>
            </a:r>
            <a:endParaRPr lang="it-IT" sz="1600" dirty="0">
              <a:solidFill>
                <a:srgbClr val="11111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1600" dirty="0">
                <a:solidFill>
                  <a:srgbClr val="11111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è un'organizzazione che mette in contatto le fattorie biologiche con chi voglia, viaggiando, offrire il proprio aiuto in cambio di vitto e alloggio</a:t>
            </a:r>
            <a:br>
              <a:rPr lang="it-IT" sz="160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it-I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2" name="Picture 4" descr="Opportunita per Lavoro stagionale | Portale dei Giovani">
            <a:extLst>
              <a:ext uri="{FF2B5EF4-FFF2-40B4-BE49-F238E27FC236}">
                <a16:creationId xmlns:a16="http://schemas.microsoft.com/office/drawing/2014/main" id="{EB111F5B-ECF4-C3AB-814D-AE87B11D7F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4726" y="4991861"/>
            <a:ext cx="1255071" cy="940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48970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6A59D1-E99E-7B5C-1356-FC0542A90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417" y="277586"/>
            <a:ext cx="11487149" cy="598261"/>
          </a:xfrm>
        </p:spPr>
        <p:txBody>
          <a:bodyPr>
            <a:normAutofit fontScale="90000"/>
          </a:bodyPr>
          <a:lstStyle/>
          <a:p>
            <a:br>
              <a:rPr lang="it-IT" sz="3600" b="1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700" b="1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EURES - https://eures.europa.eu/index_it</a:t>
            </a:r>
            <a:br>
              <a:rPr lang="it-IT" sz="360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99B775A-12EF-3B72-441A-58EF77086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25</a:t>
            </a:fld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514CA35-4EAB-BDD7-F3D1-A26323302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F2010F73-0A58-B976-0E2D-ABDD0C6CF8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1417" y="1395413"/>
            <a:ext cx="11377742" cy="4621212"/>
          </a:xfrm>
        </p:spPr>
      </p:pic>
    </p:spTree>
    <p:extLst>
      <p:ext uri="{BB962C8B-B14F-4D97-AF65-F5344CB8AC3E}">
        <p14:creationId xmlns:p14="http://schemas.microsoft.com/office/powerpoint/2010/main" val="21301229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E3132B-BCD1-4A56-0CCC-DCE57FDF9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AA434D-36E7-C1BA-3352-8BBA8430B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it-IT" sz="3600" b="1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it-IT" sz="360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A41D7EF-AB53-0149-D9BF-51C120E50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26</a:t>
            </a:fld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0202A2D-A081-A4D9-E5B5-D73A9FEE9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12" name="Segnaposto contenuto 11">
            <a:extLst>
              <a:ext uri="{FF2B5EF4-FFF2-40B4-BE49-F238E27FC236}">
                <a16:creationId xmlns:a16="http://schemas.microsoft.com/office/drawing/2014/main" id="{0888F8BA-FCF9-A7C4-354F-49727C5AB9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4124" y="1026367"/>
            <a:ext cx="9956577" cy="4907902"/>
          </a:xfr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314F54FB-0FB7-542E-685B-F3B0B51B5256}"/>
              </a:ext>
            </a:extLst>
          </p:cNvPr>
          <p:cNvSpPr txBox="1"/>
          <p:nvPr/>
        </p:nvSpPr>
        <p:spPr>
          <a:xfrm>
            <a:off x="765110" y="284505"/>
            <a:ext cx="838122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b="1" dirty="0"/>
              <a:t>https://www.cliclavoro.gov.it/pages/it/my_homepage/news/news_eventi/</a:t>
            </a:r>
          </a:p>
        </p:txBody>
      </p:sp>
    </p:spTree>
    <p:extLst>
      <p:ext uri="{BB962C8B-B14F-4D97-AF65-F5344CB8AC3E}">
        <p14:creationId xmlns:p14="http://schemas.microsoft.com/office/powerpoint/2010/main" val="7362450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B543D2-13A2-6CF8-D6CE-939FD8F86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393" y="307975"/>
            <a:ext cx="11487149" cy="598261"/>
          </a:xfrm>
        </p:spPr>
        <p:txBody>
          <a:bodyPr anchor="ctr">
            <a:normAutofit/>
          </a:bodyPr>
          <a:lstStyle/>
          <a:p>
            <a:r>
              <a:rPr lang="it-IT" sz="1800" u="sng" dirty="0">
                <a:effectLst/>
                <a:hlinkClick r:id="rId2"/>
              </a:rPr>
              <a:t>https://www.portaledeigiovani.it/canali/lavorare/lavoro-stagionale</a:t>
            </a:r>
            <a:br>
              <a:rPr lang="it-IT" sz="1700" u="sng" dirty="0">
                <a:effectLst/>
              </a:rPr>
            </a:br>
            <a:endParaRPr lang="it-IT" sz="1700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A6B84AA-DBE6-58C2-0C3E-287F0B789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22164" y="6215289"/>
            <a:ext cx="123237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BF82156-9445-CA41-89E8-99C6AA80F868}" type="slidenum">
              <a:rPr lang="it-IT" smtClean="0">
                <a:solidFill>
                  <a:schemeClr val="bg1"/>
                </a:solidFill>
              </a:rPr>
              <a:pPr>
                <a:spcAft>
                  <a:spcPts val="600"/>
                </a:spcAft>
              </a:pPr>
              <a:t>27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846B0FD2-1AC1-8CAD-359C-17886AFFA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20243" y="6208371"/>
            <a:ext cx="6391920" cy="365125"/>
          </a:xfrm>
        </p:spPr>
        <p:txBody>
          <a:bodyPr/>
          <a:lstStyle/>
          <a:p>
            <a:pPr algn="r"/>
            <a:endParaRPr lang="it-IT">
              <a:solidFill>
                <a:schemeClr val="bg1"/>
              </a:solidFill>
            </a:endParaRPr>
          </a:p>
        </p:txBody>
      </p:sp>
      <p:pic>
        <p:nvPicPr>
          <p:cNvPr id="13" name="Segnaposto contenuto 12">
            <a:extLst>
              <a:ext uri="{FF2B5EF4-FFF2-40B4-BE49-F238E27FC236}">
                <a16:creationId xmlns:a16="http://schemas.microsoft.com/office/drawing/2014/main" id="{D4E4553B-7F69-52BC-F1CB-BA65BDD682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55661" y="1395413"/>
            <a:ext cx="10109253" cy="4621212"/>
          </a:xfrm>
        </p:spPr>
      </p:pic>
    </p:spTree>
    <p:extLst>
      <p:ext uri="{BB962C8B-B14F-4D97-AF65-F5344CB8AC3E}">
        <p14:creationId xmlns:p14="http://schemas.microsoft.com/office/powerpoint/2010/main" val="35058912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3B92DD-E9DF-3C3A-DA5C-6682D25C9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u="sng" dirty="0">
                <a:solidFill>
                  <a:srgbClr val="FC5B4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https://www.seasonworkers.com/</a:t>
            </a:r>
            <a:endParaRPr lang="it-IT" sz="2000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8249395-385A-DCFB-8662-7B61C2E2E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28</a:t>
            </a:fld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33D4DE9-DB6F-7231-2D94-03F5E271A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A1220106-BA2C-B0D0-E918-FF18D7ECF4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66713" y="1569595"/>
            <a:ext cx="11487150" cy="4272848"/>
          </a:xfrm>
        </p:spPr>
      </p:pic>
    </p:spTree>
    <p:extLst>
      <p:ext uri="{BB962C8B-B14F-4D97-AF65-F5344CB8AC3E}">
        <p14:creationId xmlns:p14="http://schemas.microsoft.com/office/powerpoint/2010/main" val="28612061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23AF76-AA40-BA1C-9E05-769672694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400" u="sng" dirty="0">
                <a:solidFill>
                  <a:srgbClr val="FC5B4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https://www.summerjobs.com/</a:t>
            </a:r>
            <a:endParaRPr lang="it-IT" sz="2400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7029BD4-0133-5A1F-F5D2-DE61FC15C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29</a:t>
            </a:fld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7AEE183-EC1D-C3FB-841A-58D2F62FB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1DD6E4E1-6635-B2CD-62EE-6020220F1A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66713" y="1998969"/>
            <a:ext cx="11487150" cy="3414099"/>
          </a:xfrm>
        </p:spPr>
      </p:pic>
    </p:spTree>
    <p:extLst>
      <p:ext uri="{BB962C8B-B14F-4D97-AF65-F5344CB8AC3E}">
        <p14:creationId xmlns:p14="http://schemas.microsoft.com/office/powerpoint/2010/main" val="696436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172590-F083-9240-8D2A-27E74BE89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393" y="307975"/>
            <a:ext cx="8453222" cy="3896035"/>
          </a:xfrm>
        </p:spPr>
        <p:txBody>
          <a:bodyPr/>
          <a:lstStyle/>
          <a:p>
            <a:endParaRPr lang="it-IT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BD95D75-B5EB-8248-8AA3-1B2AE9E46B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0975" indent="-180975" algn="just"/>
            <a:r>
              <a:rPr lang="it-IT" sz="2800"/>
              <a:t>Favorire lo scopo pubblico perseguito che consiste nella piena e migliore attuazione del collocamento mirato al fine di assicurare il diritto al lavoro e l’integrazione lavorativa delle persone con disabilità.</a:t>
            </a:r>
          </a:p>
          <a:p>
            <a:pPr marL="180975" indent="-180975">
              <a:buNone/>
            </a:pPr>
            <a:endParaRPr lang="it-IT" sz="2800"/>
          </a:p>
          <a:p>
            <a:pPr marL="180975" indent="-180975" algn="just"/>
            <a:r>
              <a:rPr lang="it-IT" sz="2800"/>
              <a:t>Dare attuazione a quanto previsto dalle Programmazione regionali delle risorse Fondo Regionale persone con disabilità per gli anni 2020 e 2021 (Deliberazioni di Giunta regionale n. 333 del 14 aprile 2020 e n. 715 del 17/05/2021) che prevedono “Incentivi alle imprese” e stabiliscono che “Con le risorse del Fondo regionale disabili si intende realizzare la finalità integrativa e non sostitutiva di quanto erogato dall’INPS“.</a:t>
            </a:r>
          </a:p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F508402-B66B-4A4E-AD5C-28BF6C107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3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57D7DF67-1BF7-4370-87AD-286B6021214C}"/>
              </a:ext>
            </a:extLst>
          </p:cNvPr>
          <p:cNvSpPr/>
          <p:nvPr/>
        </p:nvSpPr>
        <p:spPr>
          <a:xfrm>
            <a:off x="168729" y="192059"/>
            <a:ext cx="11854541" cy="64738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it-IT" sz="4000" i="1" cap="all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/>
            <a:endParaRPr lang="it-IT" sz="4000" i="1" cap="all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/>
            <a:endParaRPr lang="it-IT" sz="4000" i="1" cap="all" dirty="0">
              <a:latin typeface="Calibri" panose="020F0502020204030204" pitchFamily="34" charset="0"/>
            </a:endParaRPr>
          </a:p>
          <a:p>
            <a:pPr algn="ctr"/>
            <a:r>
              <a:rPr lang="it-IT" sz="4800" cap="all" dirty="0">
                <a:latin typeface="Calibri"/>
                <a:ea typeface="Calibri"/>
                <a:cs typeface="Calibri"/>
              </a:rPr>
              <a:t>IL SERVIZIO EURES</a:t>
            </a:r>
          </a:p>
          <a:p>
            <a:pPr algn="ctr"/>
            <a:r>
              <a:rPr lang="it-IT" sz="4800" dirty="0">
                <a:latin typeface="Calibri"/>
                <a:ea typeface="Calibri"/>
                <a:cs typeface="Calibri"/>
              </a:rPr>
              <a:t>e</a:t>
            </a:r>
          </a:p>
          <a:p>
            <a:pPr algn="ctr"/>
            <a:r>
              <a:rPr lang="it-IT" sz="4800" dirty="0">
                <a:latin typeface="Calibri"/>
                <a:ea typeface="Calibri"/>
                <a:cs typeface="Calibri"/>
              </a:rPr>
              <a:t>LA LIBERA CIRCOLAZAIONE</a:t>
            </a:r>
          </a:p>
          <a:p>
            <a:pPr algn="ctr"/>
            <a:endParaRPr lang="it-IT" sz="1600" dirty="0">
              <a:latin typeface="Calibri" panose="020F0502020204030204" pitchFamily="34" charset="0"/>
            </a:endParaRPr>
          </a:p>
          <a:p>
            <a:pPr algn="ctr"/>
            <a:endParaRPr lang="it-IT" sz="1600" dirty="0">
              <a:latin typeface="Calibri" panose="020F0502020204030204" pitchFamily="34" charset="0"/>
            </a:endParaRPr>
          </a:p>
          <a:p>
            <a:pPr algn="ctr"/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R="0" lvl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dirty="0">
              <a:solidFill>
                <a:prstClr val="white"/>
              </a:solidFill>
              <a:latin typeface="Calibri" panose="020F0502020204030204"/>
            </a:endParaRPr>
          </a:p>
          <a:p>
            <a:pPr marR="0" lvl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dirty="0">
              <a:solidFill>
                <a:prstClr val="white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it-IT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</a:rPr>
            </a:br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86763A5-7DC6-2D99-C986-A196B1BBE0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6157" y="5122269"/>
            <a:ext cx="449619" cy="5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1716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EED4B-F8FD-2853-6695-FE055ED203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E3D4B8-7AEE-A123-97AC-A46B973A6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400" b="1" dirty="0"/>
              <a:t>https://www.anyworkanywhere.com/it/</a:t>
            </a:r>
            <a:endParaRPr lang="it-IT" sz="2400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63C8F9B-42BF-F51D-C4B3-256F2EEC9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30</a:t>
            </a:fld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388E382-3526-7669-ACEA-2B7786E7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BC2AB662-7116-4F1C-8D37-F4D3CC53F3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0999" y="1441158"/>
            <a:ext cx="11278578" cy="4529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5052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92A5C6-D42E-2063-9263-629C9E6A7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400" u="sng" dirty="0">
                <a:solidFill>
                  <a:srgbClr val="3264AA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https://www.jobintourism.it/</a:t>
            </a:r>
            <a:endParaRPr lang="it-IT" sz="2400" dirty="0"/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8FEA842D-A037-87D9-924C-C4AE0F67BB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02544" y="1395413"/>
            <a:ext cx="8215488" cy="4621212"/>
          </a:xfrm>
        </p:spPr>
      </p:pic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1FFA2B0-304D-51D8-E960-930451B47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31</a:t>
            </a:fld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3BEE7B-B6A1-E469-7DE7-B72744109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it-I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3016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92A5C6-D42E-2063-9263-629C9E6A7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3200" u="sng" dirty="0">
                <a:solidFill>
                  <a:srgbClr val="3264AA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https://wwoof.net/</a:t>
            </a:r>
            <a:br>
              <a:rPr lang="it-IT" sz="3200" dirty="0">
                <a:solidFill>
                  <a:srgbClr val="11111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it-IT" sz="3200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1FFA2B0-304D-51D8-E960-930451B47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32</a:t>
            </a:fld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3BEE7B-B6A1-E469-7DE7-B72744109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7A1E2D67-D9B0-1A96-88E1-0A8C7CC424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0629" y="1147665"/>
            <a:ext cx="11053205" cy="4868960"/>
          </a:xfrm>
        </p:spPr>
      </p:pic>
    </p:spTree>
    <p:extLst>
      <p:ext uri="{BB962C8B-B14F-4D97-AF65-F5344CB8AC3E}">
        <p14:creationId xmlns:p14="http://schemas.microsoft.com/office/powerpoint/2010/main" val="28938298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67250-A4DA-2943-73D5-F409CE282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403241-1547-97F6-0F76-016027A7A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393" y="259104"/>
            <a:ext cx="11487149" cy="598261"/>
          </a:xfrm>
        </p:spPr>
        <p:txBody>
          <a:bodyPr>
            <a:normAutofit fontScale="90000"/>
          </a:bodyPr>
          <a:lstStyle/>
          <a:p>
            <a:br>
              <a:rPr lang="it-IT" sz="2700" dirty="0">
                <a:solidFill>
                  <a:srgbClr val="11111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700" dirty="0">
                <a:solidFill>
                  <a:srgbClr val="11111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https://www.workaway.info/</a:t>
            </a:r>
            <a:br>
              <a:rPr lang="it-IT" sz="3200" dirty="0">
                <a:solidFill>
                  <a:srgbClr val="11111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it-IT" sz="3200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4AA3C83-DD21-D598-105F-8B573360C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33</a:t>
            </a:fld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3423E48-1FBF-1C36-A92E-9EE058924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FBF43485-1755-F88C-3FA4-5A72EC117D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6713" y="1572782"/>
            <a:ext cx="11487150" cy="4266474"/>
          </a:xfrm>
        </p:spPr>
      </p:pic>
    </p:spTree>
    <p:extLst>
      <p:ext uri="{BB962C8B-B14F-4D97-AF65-F5344CB8AC3E}">
        <p14:creationId xmlns:p14="http://schemas.microsoft.com/office/powerpoint/2010/main" val="41672179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35B7BF-CAA6-832A-5508-E21AD5295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0" dirty="0"/>
              <a:t>Il lavoro stagionale all’estero: altri suggerimenti</a:t>
            </a:r>
            <a:endParaRPr lang="it-IT" sz="3200" b="0" i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666B320-3EA1-2220-3137-DDD44A3711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Clr>
                <a:srgbClr val="C00000"/>
              </a:buClr>
              <a:buNone/>
            </a:pPr>
            <a:endParaRPr lang="it-IT" sz="2400" dirty="0"/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62D7763-8D34-C592-08C3-F7BF13786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34</a:t>
            </a:fld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B013454-3115-5E69-5677-748596D88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it-IT" dirty="0">
                <a:solidFill>
                  <a:schemeClr val="bg1"/>
                </a:solidFill>
              </a:rPr>
              <a:t>EURES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3279FB66-FF68-43DE-1382-BC26E78764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4988" y="334686"/>
            <a:ext cx="449619" cy="571550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C704F001-9A4A-E92F-EC90-4C54B75B4E91}"/>
              </a:ext>
            </a:extLst>
          </p:cNvPr>
          <p:cNvSpPr txBox="1"/>
          <p:nvPr/>
        </p:nvSpPr>
        <p:spPr>
          <a:xfrm>
            <a:off x="579268" y="1204801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it-IT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A2B6DEFF-3658-0EBD-63E7-EDADB3514FA5}"/>
              </a:ext>
            </a:extLst>
          </p:cNvPr>
          <p:cNvSpPr txBox="1"/>
          <p:nvPr/>
        </p:nvSpPr>
        <p:spPr>
          <a:xfrm>
            <a:off x="888797" y="2920803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DF3FFFC-3420-3B02-7976-85538116139E}"/>
              </a:ext>
            </a:extLst>
          </p:cNvPr>
          <p:cNvSpPr txBox="1"/>
          <p:nvPr/>
        </p:nvSpPr>
        <p:spPr>
          <a:xfrm>
            <a:off x="888797" y="1277174"/>
            <a:ext cx="9976233" cy="7632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br>
              <a:rPr lang="it-IT" sz="160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160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Altri siti suggeriti:</a:t>
            </a:r>
          </a:p>
          <a:p>
            <a:pPr>
              <a:spcAft>
                <a:spcPts val="1200"/>
              </a:spcAft>
            </a:pPr>
            <a:r>
              <a:rPr lang="it-IT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Au</a:t>
            </a:r>
            <a:r>
              <a:rPr lang="it-IT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pair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: ci sono molti siti di agenzie che offrono un servizio a pagamento di incrocio tra domanda e offerta alcuni specializzati per l’Europa, altri per altri continenti</a:t>
            </a:r>
          </a:p>
          <a:p>
            <a:pPr>
              <a:spcAft>
                <a:spcPts val="1200"/>
              </a:spcAft>
            </a:pP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Altro suggerimento, il </a:t>
            </a:r>
            <a:r>
              <a:rPr lang="it-IT" sz="1600" b="1" dirty="0">
                <a:latin typeface="Calibri" panose="020F0502020204030204" pitchFamily="34" charset="0"/>
                <a:cs typeface="Calibri" panose="020F0502020204030204" pitchFamily="34" charset="0"/>
              </a:rPr>
              <a:t>lavoro stagionale sulle navi da crociera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. Consultare i siti delle principali compagnie</a:t>
            </a:r>
          </a:p>
          <a:p>
            <a:pPr>
              <a:spcAft>
                <a:spcPts val="1200"/>
              </a:spcAft>
            </a:pP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MSC CROCIERE 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https://www.careers.msccruises.com/working-with-us/working-onboard</a:t>
            </a:r>
            <a:endParaRPr lang="it-I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COSTA CROCIERE 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https://career.costacrociere.it/</a:t>
            </a:r>
            <a:endParaRPr lang="it-I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ROYAL CARIBBEAN 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https://careers.royalcaribbeangroup.com/</a:t>
            </a:r>
            <a:endParaRPr lang="it-I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NOWEGIAN CRUISE LINE 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https://www.ncl.com/it/it/about/careers/overview</a:t>
            </a:r>
            <a:endParaRPr lang="it-I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endParaRPr lang="it-I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endParaRPr lang="it-I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  <a:hlinkClick r:id="rId7"/>
              </a:rPr>
              <a:t>https://jobs.disneycareers.com/disneyland-paris-home</a:t>
            </a:r>
            <a:endParaRPr lang="it-I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endParaRPr lang="it-I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endParaRPr lang="it-I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endParaRPr lang="it-I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endParaRPr lang="it-I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endParaRPr lang="it-I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endParaRPr lang="it-I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endParaRPr lang="it-I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endParaRPr lang="it-I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F4D9B41A-427F-95FA-1883-0D327E1351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9834" y="4712621"/>
            <a:ext cx="2403831" cy="558480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035EACC1-2C52-405C-B1B6-1E365320518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49715" y="2463469"/>
            <a:ext cx="1733055" cy="914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9777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7B43A5D5-1945-FE9E-2A07-F7608BE30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C61659D4-16F2-BCAF-D382-405246AF7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/>
              <a:t>35</a:t>
            </a:fld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CD13794-0CC5-2964-8317-33CAFE989A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9048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26461E-9748-D1C2-E752-E06A32F0C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 sz="4000" dirty="0"/>
              <a:t>EURES TMS - </a:t>
            </a:r>
            <a:r>
              <a:rPr lang="it-IT" altLang="it-IT" sz="4000" i="1" dirty="0" err="1"/>
              <a:t>Targeted</a:t>
            </a:r>
            <a:r>
              <a:rPr lang="it-IT" altLang="it-IT" sz="4000" i="1" dirty="0"/>
              <a:t> Mobility </a:t>
            </a:r>
            <a:r>
              <a:rPr lang="it-IT" altLang="it-IT" sz="4000" i="1" dirty="0" err="1"/>
              <a:t>Scheme</a:t>
            </a:r>
            <a:r>
              <a:rPr lang="it-IT" altLang="it-IT" sz="4000" dirty="0"/>
              <a:t>: i destinatari    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A6CBB74-5019-D5A9-B233-5BB81C41A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36</a:t>
            </a:fld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4CC7F22-7891-72B3-EDD3-8BF6104D1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it-IT" dirty="0">
                <a:solidFill>
                  <a:schemeClr val="bg1"/>
                </a:solidFill>
              </a:rPr>
              <a:t>EURES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0E4247A4-69B3-2C1B-A344-AB4BCDA355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204" y="4058958"/>
            <a:ext cx="2223323" cy="1515337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84E73544-9882-D490-CF4C-75C7BAF7B8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4443" y="1994051"/>
            <a:ext cx="2088084" cy="1671768"/>
          </a:xfrm>
          <a:prstGeom prst="rect">
            <a:avLst/>
          </a:prstGeom>
        </p:spPr>
      </p:pic>
      <p:sp>
        <p:nvSpPr>
          <p:cNvPr id="11" name="Segnaposto contenuto 10">
            <a:extLst>
              <a:ext uri="{FF2B5EF4-FFF2-40B4-BE49-F238E27FC236}">
                <a16:creationId xmlns:a16="http://schemas.microsoft.com/office/drawing/2014/main" id="{417B8EBF-CAD1-7F67-FF7A-E9B72C4CEC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1000" y="2008773"/>
            <a:ext cx="7473988" cy="1671769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indent="0" algn="l">
              <a:spcBef>
                <a:spcPts val="600"/>
              </a:spcBef>
              <a:buNone/>
            </a:pPr>
            <a:r>
              <a:rPr lang="it-IT" sz="1800" b="1" i="0" dirty="0" err="1">
                <a:solidFill>
                  <a:schemeClr val="tx1">
                    <a:lumMod val="75000"/>
                  </a:schemeClr>
                </a:solidFill>
                <a:effectLst/>
                <a:latin typeface="+mn-lt"/>
              </a:rPr>
              <a:t>Jobseekers</a:t>
            </a:r>
            <a:endParaRPr lang="it-IT" sz="1800" b="1" i="0" dirty="0">
              <a:solidFill>
                <a:schemeClr val="tx1">
                  <a:lumMod val="75000"/>
                </a:schemeClr>
              </a:solidFill>
              <a:effectLst/>
              <a:latin typeface="+mn-lt"/>
            </a:endParaRPr>
          </a:p>
          <a:p>
            <a:pPr marL="0" indent="0" algn="l">
              <a:spcBef>
                <a:spcPts val="600"/>
              </a:spcBef>
              <a:buNone/>
            </a:pPr>
            <a:r>
              <a:rPr lang="it-IT" sz="1800" b="0" i="0" dirty="0">
                <a:solidFill>
                  <a:schemeClr val="tx1">
                    <a:lumMod val="75000"/>
                  </a:schemeClr>
                </a:solidFill>
                <a:effectLst/>
                <a:latin typeface="+mn-lt"/>
              </a:rPr>
              <a:t>di </a:t>
            </a:r>
            <a:r>
              <a:rPr lang="it-IT" sz="1800" b="1" i="0" dirty="0">
                <a:solidFill>
                  <a:schemeClr val="tx1">
                    <a:lumMod val="75000"/>
                  </a:schemeClr>
                </a:solidFill>
                <a:effectLst/>
                <a:latin typeface="+mn-lt"/>
              </a:rPr>
              <a:t>almeno 18 anni</a:t>
            </a:r>
            <a:r>
              <a:rPr lang="it-IT" sz="1800" b="0" i="0" dirty="0">
                <a:solidFill>
                  <a:schemeClr val="tx1">
                    <a:lumMod val="75000"/>
                  </a:schemeClr>
                </a:solidFill>
                <a:effectLst/>
                <a:latin typeface="+mn-lt"/>
              </a:rPr>
              <a:t>, </a:t>
            </a:r>
          </a:p>
          <a:p>
            <a:pPr marL="0" indent="0" algn="l">
              <a:spcBef>
                <a:spcPts val="600"/>
              </a:spcBef>
              <a:buNone/>
            </a:pPr>
            <a:r>
              <a:rPr lang="it-IT" sz="1800" b="1" i="0" dirty="0">
                <a:solidFill>
                  <a:schemeClr val="tx1">
                    <a:lumMod val="75000"/>
                  </a:schemeClr>
                </a:solidFill>
                <a:effectLst/>
                <a:latin typeface="+mn-lt"/>
              </a:rPr>
              <a:t>cittadini</a:t>
            </a:r>
            <a:r>
              <a:rPr lang="it-IT" sz="1800" b="0" i="0" dirty="0">
                <a:solidFill>
                  <a:schemeClr val="tx1">
                    <a:lumMod val="75000"/>
                  </a:schemeClr>
                </a:solidFill>
                <a:effectLst/>
                <a:latin typeface="+mn-lt"/>
              </a:rPr>
              <a:t> di uno degli </a:t>
            </a:r>
            <a:r>
              <a:rPr lang="it-IT" sz="1800" b="1" i="0" dirty="0">
                <a:solidFill>
                  <a:schemeClr val="tx1">
                    <a:lumMod val="75000"/>
                  </a:schemeClr>
                </a:solidFill>
                <a:effectLst/>
                <a:latin typeface="+mn-lt"/>
              </a:rPr>
              <a:t>Stati membri </a:t>
            </a:r>
            <a:r>
              <a:rPr lang="it-IT" sz="1800" b="0" i="0" dirty="0">
                <a:solidFill>
                  <a:schemeClr val="tx1">
                    <a:lumMod val="75000"/>
                  </a:schemeClr>
                </a:solidFill>
                <a:effectLst/>
                <a:latin typeface="+mn-lt"/>
              </a:rPr>
              <a:t>dell'UE e dei paesi EFTA/SEE in conformità con l'accordo SEE (Islanda e Norvegia) o </a:t>
            </a:r>
            <a:r>
              <a:rPr lang="it-IT" sz="1800" b="1" i="0" dirty="0">
                <a:solidFill>
                  <a:schemeClr val="tx1">
                    <a:lumMod val="75000"/>
                  </a:schemeClr>
                </a:solidFill>
                <a:effectLst/>
                <a:latin typeface="+mn-lt"/>
              </a:rPr>
              <a:t>legalmente </a:t>
            </a:r>
            <a:r>
              <a:rPr lang="it-IT" sz="1800" b="1" i="0" dirty="0">
                <a:solidFill>
                  <a:schemeClr val="tx1">
                    <a:lumMod val="75000"/>
                  </a:schemeClr>
                </a:solidFill>
                <a:effectLst/>
              </a:rPr>
              <a:t>residenti </a:t>
            </a:r>
            <a:r>
              <a:rPr lang="it-IT" sz="1800" i="0" dirty="0">
                <a:solidFill>
                  <a:schemeClr val="tx1">
                    <a:lumMod val="75000"/>
                  </a:schemeClr>
                </a:solidFill>
                <a:effectLst/>
              </a:rPr>
              <a:t>(con status di residente di lungo periodo)</a:t>
            </a:r>
            <a:r>
              <a:rPr lang="it-IT" sz="1800" dirty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b="0" i="0" dirty="0">
                <a:solidFill>
                  <a:schemeClr val="tx1">
                    <a:lumMod val="75000"/>
                  </a:schemeClr>
                </a:solidFill>
                <a:effectLst/>
                <a:latin typeface="+mn-lt"/>
              </a:rPr>
              <a:t>in uno Stato membro dell'UE, Islanda o Norvegia</a:t>
            </a:r>
            <a:endParaRPr lang="it-IT" sz="1800" dirty="0">
              <a:solidFill>
                <a:schemeClr val="tx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3" name="Elaborazione alternativa 12">
            <a:extLst>
              <a:ext uri="{FF2B5EF4-FFF2-40B4-BE49-F238E27FC236}">
                <a16:creationId xmlns:a16="http://schemas.microsoft.com/office/drawing/2014/main" id="{3FEF5C60-CC71-C929-887A-AEC6A0A82049}"/>
              </a:ext>
            </a:extLst>
          </p:cNvPr>
          <p:cNvSpPr/>
          <p:nvPr/>
        </p:nvSpPr>
        <p:spPr>
          <a:xfrm>
            <a:off x="3901000" y="4058958"/>
            <a:ext cx="7473988" cy="1617654"/>
          </a:xfrm>
          <a:prstGeom prst="flowChartAlternateProcess">
            <a:avLst/>
          </a:prstGeom>
          <a:solidFill>
            <a:srgbClr val="F8FED8"/>
          </a:solidFill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it-IT" sz="1800" b="1" i="0" dirty="0">
                <a:solidFill>
                  <a:schemeClr val="tx1">
                    <a:lumMod val="75000"/>
                  </a:schemeClr>
                </a:solidFill>
                <a:effectLst/>
              </a:rPr>
              <a:t>Datori di lavoro</a:t>
            </a:r>
            <a:endParaRPr lang="it-IT" sz="1800" b="0" i="0" dirty="0">
              <a:solidFill>
                <a:schemeClr val="tx1">
                  <a:lumMod val="75000"/>
                </a:schemeClr>
              </a:solidFill>
              <a:effectLst/>
            </a:endParaRPr>
          </a:p>
          <a:p>
            <a:pPr algn="l"/>
            <a:r>
              <a:rPr lang="it-IT" sz="1800" b="0" i="0" dirty="0">
                <a:solidFill>
                  <a:schemeClr val="tx1">
                    <a:lumMod val="75000"/>
                  </a:schemeClr>
                </a:solidFill>
                <a:effectLst/>
              </a:rPr>
              <a:t>imprese o altre organizzazioni legalmente stabilite negli Stati membri dell'UE o nei paesi dell'EFTA/SEE conformemente all'accordo SEE (Islanda e Norvegia), indipendentemente dal settore economico, con particolare attenzione alle PMI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AF2AB67-178F-9FD7-656F-D6BA882430FD}"/>
              </a:ext>
            </a:extLst>
          </p:cNvPr>
          <p:cNvSpPr txBox="1"/>
          <p:nvPr/>
        </p:nvSpPr>
        <p:spPr>
          <a:xfrm>
            <a:off x="236397" y="1123294"/>
            <a:ext cx="11588210" cy="736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EURES TMS offre servizi di reclutamento, abbinamento, formazione e collocamento su misura, mettendo a disposizione una serie di misure e benefit finanziari ed è rivolto a: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A525C25-F448-327B-0F4B-8E166FD86D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4988" y="417342"/>
            <a:ext cx="449619" cy="5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1018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92276B4-1492-AA61-B380-53FCCA536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it-IT" dirty="0">
                <a:solidFill>
                  <a:schemeClr val="bg1"/>
                </a:solidFill>
              </a:rPr>
              <a:t>EURES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DE6F4A0-9E1C-302D-0BFF-C6E5FC04A1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250" y="17576"/>
            <a:ext cx="11663264" cy="656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4932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23D1154-BF80-2252-A531-9DE6A92DEFA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86063" y="1321553"/>
            <a:ext cx="4827102" cy="439398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BARBARA BRUNI</a:t>
            </a:r>
          </a:p>
          <a:p>
            <a:pPr marL="0"/>
            <a:r>
              <a:rPr lang="en-US" sz="2000" dirty="0">
                <a:hlinkClick r:id="rId2"/>
              </a:rPr>
              <a:t>barbara.bruni@regione.emilia-romagna.it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1026" name="Picture 2" descr="Frasi per ringraziare di un favore ricevuto - NotizieSecche: Frasi,  aforismi e citazioni">
            <a:extLst>
              <a:ext uri="{FF2B5EF4-FFF2-40B4-BE49-F238E27FC236}">
                <a16:creationId xmlns:a16="http://schemas.microsoft.com/office/drawing/2014/main" id="{58EF8DB1-C1F9-39E0-353E-98B60EEF7C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88498" y="1211819"/>
            <a:ext cx="5823350" cy="4361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98EA91D-8D12-7094-DB4F-680532D7E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1200" kern="120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51834FA-14D1-5268-A6FE-829E7BFD6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BF82156-9445-CA41-89E8-99C6AA80F868}" type="slidenum">
              <a:rPr lang="en-US" smtClean="0"/>
              <a:pPr>
                <a:spcAft>
                  <a:spcPts val="600"/>
                </a:spcAft>
              </a:pPr>
              <a:t>38</a:t>
            </a:fld>
            <a:endParaRPr lang="en-US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58B70A2-FE32-027E-B3D4-0038F292D6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30677"/>
            <a:ext cx="12192000" cy="40957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C16467A4-7BBD-E654-3A13-341825B7D6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18359" y="5395181"/>
            <a:ext cx="449619" cy="5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414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A05F43-43C0-753D-D69B-C30FC341A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EURES IN PILLOLE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D9910B6-94FF-79DF-DB03-8436E64905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>
                <a:hlinkClick r:id="rId2"/>
              </a:rPr>
              <a:t>https://www.youtube.com/watch?v=zZJg1-fC4ew</a:t>
            </a:r>
            <a:endParaRPr lang="it-IT"/>
          </a:p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7DA6E8F-3363-D270-BEA8-579FE7795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4</a:t>
            </a:fld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12B2F91-69E3-C818-693A-50381835E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it-I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896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D71752-45C0-D14C-659E-6987CB6EC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altLang="it-IT" cap="small" dirty="0"/>
              <a:t>EURES: </a:t>
            </a:r>
            <a:r>
              <a:rPr lang="it-IT" altLang="it-IT" dirty="0"/>
              <a:t>che cos’è</a:t>
            </a:r>
            <a:endParaRPr lang="it-IT" sz="2000" b="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70B466C-FE6C-5276-6D6A-4BADBBEF80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393" y="1073426"/>
            <a:ext cx="9611108" cy="4943653"/>
          </a:xfrm>
        </p:spPr>
        <p:txBody>
          <a:bodyPr>
            <a:normAutofit lnSpcReduction="10000"/>
          </a:bodyPr>
          <a:lstStyle/>
          <a:p>
            <a:pPr algn="just">
              <a:spcAft>
                <a:spcPts val="1200"/>
              </a:spcAft>
              <a:buClr>
                <a:srgbClr val="3264AA"/>
              </a:buClr>
            </a:pPr>
            <a:r>
              <a:rPr lang="it-IT" sz="2000" kern="150" dirty="0">
                <a:solidFill>
                  <a:srgbClr val="3264AA"/>
                </a:solidFill>
                <a:ea typeface="Arial, Arial"/>
                <a:cs typeface="Arial, Arial"/>
              </a:rPr>
              <a:t>EURES - </a:t>
            </a:r>
            <a:r>
              <a:rPr lang="it-IT" sz="2000" i="1" kern="150" dirty="0" err="1">
                <a:solidFill>
                  <a:srgbClr val="3264AA"/>
                </a:solidFill>
                <a:ea typeface="Arial, Arial"/>
                <a:cs typeface="Arial, Arial"/>
              </a:rPr>
              <a:t>EURopean</a:t>
            </a:r>
            <a:r>
              <a:rPr lang="it-IT" sz="2000" i="1" kern="150" dirty="0">
                <a:solidFill>
                  <a:srgbClr val="3264AA"/>
                </a:solidFill>
                <a:ea typeface="Arial, Arial"/>
                <a:cs typeface="Arial, Arial"/>
              </a:rPr>
              <a:t> </a:t>
            </a:r>
            <a:r>
              <a:rPr lang="it-IT" sz="2000" i="1" kern="150" dirty="0" err="1">
                <a:solidFill>
                  <a:srgbClr val="3264AA"/>
                </a:solidFill>
                <a:ea typeface="Arial, Arial"/>
                <a:cs typeface="Arial, Arial"/>
              </a:rPr>
              <a:t>Employment</a:t>
            </a:r>
            <a:r>
              <a:rPr lang="it-IT" sz="2000" i="1" kern="150" dirty="0">
                <a:solidFill>
                  <a:srgbClr val="3264AA"/>
                </a:solidFill>
                <a:ea typeface="Arial, Arial"/>
                <a:cs typeface="Arial, Arial"/>
              </a:rPr>
              <a:t> Services </a:t>
            </a:r>
            <a:r>
              <a:rPr lang="it-IT" sz="2000" kern="150" dirty="0">
                <a:solidFill>
                  <a:schemeClr val="tx1">
                    <a:lumMod val="75000"/>
                  </a:schemeClr>
                </a:solidFill>
                <a:ea typeface="Arial, Arial"/>
                <a:cs typeface="Arial, Arial"/>
              </a:rPr>
              <a:t>è una </a:t>
            </a:r>
            <a:r>
              <a:rPr lang="it-IT" sz="2000" kern="150" dirty="0">
                <a:solidFill>
                  <a:srgbClr val="3264AA"/>
                </a:solidFill>
                <a:ea typeface="Arial, Arial"/>
                <a:cs typeface="Arial, Arial"/>
              </a:rPr>
              <a:t>rete di servizi pubblici per l’impiego</a:t>
            </a:r>
            <a:r>
              <a:rPr lang="it-IT" sz="2000" kern="150" dirty="0">
                <a:solidFill>
                  <a:schemeClr val="tx1">
                    <a:lumMod val="75000"/>
                  </a:schemeClr>
                </a:solidFill>
                <a:ea typeface="Arial, Arial"/>
                <a:cs typeface="Arial, Arial"/>
              </a:rPr>
              <a:t>, associazioni datoriali e sindacali operativa nei paesi dell’Unione Europea e dello Spazio Economico Europeo (i 27 paesi membri dell'Unione Europea + Norvegia + Liechtenstein  + Islanda) oltre alla Svizzera</a:t>
            </a:r>
            <a:r>
              <a:rPr lang="it-IT" sz="1800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spcAft>
                <a:spcPts val="1800"/>
              </a:spcAft>
              <a:buClr>
                <a:srgbClr val="3264AA"/>
              </a:buClr>
              <a:buNone/>
            </a:pPr>
            <a:r>
              <a:rPr lang="it-IT" sz="2000" dirty="0"/>
              <a:t>Nella pratica EURES fornisce i propri servizi attraverso il portale e una rete di circa 1000 consulenti che sono in contatto giornaliero con le persone in cerca di un impiego e i datori di lavoro di tutta Europa.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3264AA"/>
              </a:buClr>
            </a:pPr>
            <a:r>
              <a:rPr lang="it-IT" sz="2000" kern="150" dirty="0">
                <a:solidFill>
                  <a:schemeClr val="tx1">
                    <a:lumMod val="75000"/>
                  </a:schemeClr>
                </a:solidFill>
                <a:ea typeface="Arial, Arial"/>
                <a:cs typeface="Arial, Arial"/>
              </a:rPr>
              <a:t>il </a:t>
            </a:r>
            <a:r>
              <a:rPr lang="it-IT" sz="2000" kern="150" dirty="0">
                <a:solidFill>
                  <a:srgbClr val="3264AA"/>
                </a:solidFill>
                <a:ea typeface="Arial, Arial"/>
                <a:cs typeface="Arial, Arial"/>
              </a:rPr>
              <a:t>portale europeo    </a:t>
            </a:r>
            <a:r>
              <a:rPr lang="it-IT" sz="2000" b="1" kern="150" dirty="0">
                <a:solidFill>
                  <a:srgbClr val="3264AA"/>
                </a:solidFill>
                <a:ea typeface="Arial, Arial"/>
                <a:cs typeface="Arial, 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https://ec.europa.eu/eures/</a:t>
            </a:r>
            <a:endParaRPr lang="it-IT" sz="2000" kern="150" dirty="0">
              <a:ea typeface="Arial, Arial"/>
              <a:cs typeface="Arial, Arial"/>
            </a:endParaRPr>
          </a:p>
          <a:p>
            <a:pPr lvl="1" algn="just">
              <a:spcBef>
                <a:spcPts val="600"/>
              </a:spcBef>
              <a:buClr>
                <a:srgbClr val="3264AA"/>
              </a:buClr>
            </a:pPr>
            <a:r>
              <a:rPr lang="it-IT" sz="2000" kern="150" dirty="0">
                <a:solidFill>
                  <a:schemeClr val="tx1">
                    <a:lumMod val="75000"/>
                  </a:schemeClr>
                </a:solidFill>
                <a:ea typeface="Arial, Arial"/>
                <a:cs typeface="Arial, Arial"/>
              </a:rPr>
              <a:t>Un</a:t>
            </a:r>
            <a:r>
              <a:rPr lang="it-IT" sz="2000" b="1" kern="150" dirty="0">
                <a:solidFill>
                  <a:schemeClr val="tx1">
                    <a:lumMod val="75000"/>
                  </a:schemeClr>
                </a:solidFill>
                <a:ea typeface="Arial, Arial"/>
                <a:cs typeface="Arial, Arial"/>
              </a:rPr>
              <a:t> </a:t>
            </a:r>
            <a:r>
              <a:rPr lang="it-IT" sz="2000" kern="150" dirty="0">
                <a:solidFill>
                  <a:srgbClr val="3264AA"/>
                </a:solidFill>
                <a:ea typeface="Arial, Arial"/>
                <a:cs typeface="Arial, Arial"/>
              </a:rPr>
              <a:t>database</a:t>
            </a:r>
            <a:r>
              <a:rPr lang="it-IT" sz="2000" kern="150" dirty="0">
                <a:solidFill>
                  <a:schemeClr val="tx1">
                    <a:lumMod val="75000"/>
                  </a:schemeClr>
                </a:solidFill>
                <a:ea typeface="Arial, Arial"/>
                <a:cs typeface="Arial, Arial"/>
              </a:rPr>
              <a:t> </a:t>
            </a:r>
            <a:r>
              <a:rPr lang="it-IT" sz="2000" kern="150" dirty="0">
                <a:ea typeface="Arial, Arial"/>
                <a:cs typeface="Arial, Arial"/>
              </a:rPr>
              <a:t>unico delle offerte di lavoro (</a:t>
            </a:r>
            <a:r>
              <a:rPr lang="it-IT" sz="2000" i="1" kern="150" dirty="0">
                <a:ea typeface="Arial, Arial"/>
                <a:cs typeface="Arial, Arial"/>
              </a:rPr>
              <a:t>vacancies</a:t>
            </a:r>
            <a:r>
              <a:rPr lang="it-IT" sz="2000" kern="150" dirty="0">
                <a:ea typeface="Arial, Arial"/>
                <a:cs typeface="Arial, Arial"/>
              </a:rPr>
              <a:t>)</a:t>
            </a:r>
          </a:p>
          <a:p>
            <a:pPr lvl="1" algn="just">
              <a:spcBef>
                <a:spcPts val="600"/>
              </a:spcBef>
              <a:buClr>
                <a:srgbClr val="3264AA"/>
              </a:buClr>
            </a:pPr>
            <a:r>
              <a:rPr lang="it-IT" sz="2000" kern="150" dirty="0">
                <a:solidFill>
                  <a:schemeClr val="tx1">
                    <a:lumMod val="75000"/>
                  </a:schemeClr>
                </a:solidFill>
                <a:ea typeface="Arial, Arial"/>
                <a:cs typeface="Arial, Arial"/>
              </a:rPr>
              <a:t>Un </a:t>
            </a:r>
            <a:r>
              <a:rPr lang="it-IT" sz="2000" kern="150" dirty="0">
                <a:solidFill>
                  <a:srgbClr val="3264AA"/>
                </a:solidFill>
                <a:ea typeface="Arial, Arial"/>
                <a:cs typeface="Arial, Arial"/>
              </a:rPr>
              <a:t>database dei curricula </a:t>
            </a:r>
            <a:r>
              <a:rPr lang="it-IT" sz="2000" kern="150" dirty="0">
                <a:ea typeface="Arial, Arial"/>
                <a:cs typeface="Arial, Arial"/>
              </a:rPr>
              <a:t>dei candidati interessati alla mobilità transnazionale</a:t>
            </a:r>
          </a:p>
          <a:p>
            <a:pPr lvl="1" algn="just">
              <a:spcBef>
                <a:spcPts val="600"/>
              </a:spcBef>
              <a:buClr>
                <a:srgbClr val="3264AA"/>
              </a:buClr>
            </a:pPr>
            <a:r>
              <a:rPr lang="it-IT" sz="2000" kern="150" dirty="0">
                <a:solidFill>
                  <a:schemeClr val="tx1">
                    <a:lumMod val="75000"/>
                  </a:schemeClr>
                </a:solidFill>
                <a:ea typeface="Arial, Arial"/>
                <a:cs typeface="Arial, Arial"/>
              </a:rPr>
              <a:t>Un </a:t>
            </a:r>
            <a:r>
              <a:rPr lang="it-IT" sz="2000" kern="150" dirty="0">
                <a:solidFill>
                  <a:srgbClr val="3264AA"/>
                </a:solidFill>
                <a:ea typeface="Arial, Arial"/>
                <a:cs typeface="Arial, Arial"/>
              </a:rPr>
              <a:t>settore dedicato </a:t>
            </a:r>
            <a:r>
              <a:rPr lang="it-IT" sz="2000" kern="150" dirty="0">
                <a:ea typeface="Arial, Arial"/>
                <a:cs typeface="Arial, Arial"/>
              </a:rPr>
              <a:t>alle</a:t>
            </a:r>
            <a:r>
              <a:rPr lang="it-IT" sz="2000" b="1" kern="150" dirty="0">
                <a:ea typeface="Arial, Arial"/>
                <a:cs typeface="Arial, Arial"/>
              </a:rPr>
              <a:t> </a:t>
            </a:r>
            <a:r>
              <a:rPr lang="it-IT" sz="2000" kern="150" dirty="0">
                <a:ea typeface="Arial, Arial"/>
                <a:cs typeface="Arial, Arial"/>
              </a:rPr>
              <a:t>informazioni </a:t>
            </a:r>
            <a:r>
              <a:rPr lang="it-IT" sz="2000" kern="150" dirty="0">
                <a:solidFill>
                  <a:schemeClr val="tx1">
                    <a:lumMod val="75000"/>
                  </a:schemeClr>
                </a:solidFill>
                <a:ea typeface="Arial, Arial"/>
                <a:cs typeface="Arial, Arial"/>
              </a:rPr>
              <a:t>«</a:t>
            </a:r>
            <a:r>
              <a:rPr lang="it-IT" sz="2000" kern="150" dirty="0">
                <a:solidFill>
                  <a:srgbClr val="3264AA"/>
                </a:solidFill>
                <a:ea typeface="Arial, Arial"/>
                <a:cs typeface="Arial, Arial"/>
              </a:rPr>
              <a:t>vivere e lavorare</a:t>
            </a:r>
            <a:r>
              <a:rPr lang="it-IT" sz="2000" kern="150" dirty="0">
                <a:solidFill>
                  <a:schemeClr val="tx1">
                    <a:lumMod val="75000"/>
                  </a:schemeClr>
                </a:solidFill>
                <a:ea typeface="Arial, Arial"/>
                <a:cs typeface="Arial, Arial"/>
              </a:rPr>
              <a:t>» in un altro paese europeo e informazioni sui mercati del lavoro</a:t>
            </a:r>
          </a:p>
          <a:p>
            <a:pPr lvl="1" algn="just">
              <a:spcBef>
                <a:spcPts val="600"/>
              </a:spcBef>
              <a:buClr>
                <a:srgbClr val="3264AA"/>
              </a:buClr>
            </a:pPr>
            <a:r>
              <a:rPr lang="it-IT" sz="2000" kern="150" dirty="0">
                <a:solidFill>
                  <a:schemeClr val="tx1">
                    <a:lumMod val="75000"/>
                  </a:schemeClr>
                </a:solidFill>
                <a:ea typeface="Arial, Arial"/>
                <a:cs typeface="Arial, Arial"/>
              </a:rPr>
              <a:t>Un</a:t>
            </a:r>
            <a:r>
              <a:rPr lang="it-IT" sz="2000" b="1" kern="150" dirty="0">
                <a:solidFill>
                  <a:schemeClr val="tx1">
                    <a:lumMod val="75000"/>
                  </a:schemeClr>
                </a:solidFill>
                <a:ea typeface="Arial, Arial"/>
                <a:cs typeface="Arial, Arial"/>
              </a:rPr>
              <a:t> </a:t>
            </a:r>
            <a:r>
              <a:rPr lang="it-IT" sz="2000" kern="150" dirty="0">
                <a:ea typeface="Arial, Arial"/>
                <a:cs typeface="Arial, Arial"/>
              </a:rPr>
              <a:t>sistema</a:t>
            </a:r>
            <a:r>
              <a:rPr lang="it-IT" sz="2000" b="1" kern="150" dirty="0">
                <a:ea typeface="Arial, Arial"/>
                <a:cs typeface="Arial, Arial"/>
              </a:rPr>
              <a:t> </a:t>
            </a:r>
            <a:r>
              <a:rPr lang="it-IT" sz="2000" kern="150" dirty="0">
                <a:ea typeface="Arial, Arial"/>
                <a:cs typeface="Arial, Arial"/>
              </a:rPr>
              <a:t>di ricerca online </a:t>
            </a:r>
            <a:r>
              <a:rPr lang="it-IT" sz="2000" kern="150" dirty="0">
                <a:solidFill>
                  <a:schemeClr val="tx1">
                    <a:lumMod val="75000"/>
                  </a:schemeClr>
                </a:solidFill>
                <a:ea typeface="Arial, Arial"/>
                <a:cs typeface="Arial, Arial"/>
              </a:rPr>
              <a:t>di tutti i </a:t>
            </a:r>
            <a:r>
              <a:rPr lang="it-IT" sz="2000" kern="150" dirty="0">
                <a:solidFill>
                  <a:srgbClr val="3264AA"/>
                </a:solidFill>
                <a:ea typeface="Arial, Arial"/>
                <a:cs typeface="Arial, Arial"/>
              </a:rPr>
              <a:t>contatti dei Consulenti EURES </a:t>
            </a:r>
            <a:r>
              <a:rPr lang="it-IT" sz="2000" kern="150" dirty="0">
                <a:solidFill>
                  <a:schemeClr val="tx1">
                    <a:lumMod val="75000"/>
                  </a:schemeClr>
                </a:solidFill>
                <a:ea typeface="Arial, Arial"/>
                <a:cs typeface="Arial, Arial"/>
              </a:rPr>
              <a:t>(</a:t>
            </a:r>
            <a:r>
              <a:rPr lang="it-IT" sz="2000" i="1" kern="150" dirty="0">
                <a:solidFill>
                  <a:schemeClr val="tx1">
                    <a:lumMod val="75000"/>
                  </a:schemeClr>
                </a:solidFill>
                <a:ea typeface="Arial, Arial"/>
                <a:cs typeface="Arial, Arial"/>
              </a:rPr>
              <a:t>Adviser</a:t>
            </a:r>
            <a:r>
              <a:rPr lang="it-IT" sz="2000" kern="150" dirty="0">
                <a:solidFill>
                  <a:schemeClr val="tx1">
                    <a:lumMod val="75000"/>
                  </a:schemeClr>
                </a:solidFill>
                <a:ea typeface="Arial, Arial"/>
                <a:cs typeface="Arial, Arial"/>
              </a:rPr>
              <a:t>) in UE.</a:t>
            </a:r>
          </a:p>
          <a:p>
            <a:pPr lvl="1" algn="just">
              <a:spcBef>
                <a:spcPts val="600"/>
              </a:spcBef>
              <a:buClr>
                <a:srgbClr val="3264AA"/>
              </a:buClr>
            </a:pPr>
            <a:r>
              <a:rPr lang="it-IT" sz="2000" kern="150" dirty="0">
                <a:solidFill>
                  <a:schemeClr val="tx1">
                    <a:lumMod val="75000"/>
                  </a:schemeClr>
                </a:solidFill>
                <a:ea typeface="Arial, Arial"/>
                <a:cs typeface="Arial, Arial"/>
              </a:rPr>
              <a:t>Un </a:t>
            </a:r>
            <a:r>
              <a:rPr lang="it-IT" sz="2000" kern="150" dirty="0">
                <a:solidFill>
                  <a:srgbClr val="3264AA"/>
                </a:solidFill>
                <a:ea typeface="Arial, Arial"/>
                <a:cs typeface="Arial, Arial"/>
              </a:rPr>
              <a:t>forum intranet </a:t>
            </a:r>
            <a:r>
              <a:rPr lang="it-IT" sz="2000" kern="150" dirty="0">
                <a:solidFill>
                  <a:schemeClr val="tx1">
                    <a:lumMod val="75000"/>
                  </a:schemeClr>
                </a:solidFill>
                <a:ea typeface="Arial, Arial"/>
                <a:cs typeface="Arial, Arial"/>
              </a:rPr>
              <a:t>condiviso tra tutto gli operatori della rete EURES</a:t>
            </a:r>
          </a:p>
          <a:p>
            <a:pPr marL="457200" lvl="1" indent="0" algn="just">
              <a:spcBef>
                <a:spcPts val="600"/>
              </a:spcBef>
              <a:buClr>
                <a:srgbClr val="3264AA"/>
              </a:buClr>
              <a:buNone/>
            </a:pPr>
            <a:endParaRPr lang="it-IT" sz="2000" kern="150" dirty="0">
              <a:solidFill>
                <a:schemeClr val="tx1">
                  <a:lumMod val="75000"/>
                </a:schemeClr>
              </a:solidFill>
              <a:ea typeface="Arial, Arial"/>
              <a:cs typeface="Arial, Arial"/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AED8E98-D5B9-D174-38DB-268017B91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5</a:t>
            </a:fld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87A93C9-F142-2CE7-DAE5-A948BBD8C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it-IT" dirty="0">
                <a:solidFill>
                  <a:schemeClr val="bg1"/>
                </a:solidFill>
              </a:rPr>
              <a:t>EURES</a:t>
            </a:r>
          </a:p>
        </p:txBody>
      </p:sp>
      <p:pic>
        <p:nvPicPr>
          <p:cNvPr id="6" name="Elemento grafico 5" descr="Social network con riempimento a tinta unita">
            <a:extLst>
              <a:ext uri="{FF2B5EF4-FFF2-40B4-BE49-F238E27FC236}">
                <a16:creationId xmlns:a16="http://schemas.microsoft.com/office/drawing/2014/main" id="{99565B0C-C396-F93F-E542-CD21C4BCAE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05979" y="1203614"/>
            <a:ext cx="1035403" cy="1035403"/>
          </a:xfrm>
          <a:prstGeom prst="rect">
            <a:avLst/>
          </a:prstGeom>
        </p:spPr>
      </p:pic>
      <p:pic>
        <p:nvPicPr>
          <p:cNvPr id="7" name="Elemento grafico 6" descr="Internet con riempimento a tinta unita">
            <a:extLst>
              <a:ext uri="{FF2B5EF4-FFF2-40B4-BE49-F238E27FC236}">
                <a16:creationId xmlns:a16="http://schemas.microsoft.com/office/drawing/2014/main" id="{62553E75-8064-436E-D59B-0EDAF7C67D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22164" y="4189216"/>
            <a:ext cx="1142847" cy="1142847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349C5032-DCC1-0880-29F7-20D9DF6E6C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89336" y="2786789"/>
            <a:ext cx="904587" cy="1035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736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5394CE-AC76-5BD6-8C8D-6E994974D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servizi EURES: obiettivi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1646DA0-1EF9-C0C2-E6BF-D1E4F4EB4F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005" y="1056444"/>
            <a:ext cx="5033639" cy="496063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it-IT" sz="2000" dirty="0"/>
              <a:t>Aspetto fondamentale di </a:t>
            </a:r>
            <a:r>
              <a:rPr lang="it-IT" sz="2000" cap="all" dirty="0" err="1"/>
              <a:t>Eures</a:t>
            </a:r>
            <a:r>
              <a:rPr lang="it-IT" sz="2000" dirty="0"/>
              <a:t> che è la sua</a:t>
            </a:r>
            <a:r>
              <a:rPr lang="it-IT" sz="2000" dirty="0">
                <a:solidFill>
                  <a:srgbClr val="3264AA"/>
                </a:solidFill>
              </a:rPr>
              <a:t> totale gratuità </a:t>
            </a:r>
            <a:r>
              <a:rPr lang="it-IT" sz="2000" dirty="0"/>
              <a:t>in</a:t>
            </a:r>
            <a:r>
              <a:rPr lang="it-IT" sz="2000" dirty="0">
                <a:solidFill>
                  <a:srgbClr val="3264AA"/>
                </a:solidFill>
              </a:rPr>
              <a:t> </a:t>
            </a:r>
            <a:r>
              <a:rPr lang="it-IT" sz="2000" dirty="0"/>
              <a:t>quanto servizio pubblico a disposizione</a:t>
            </a:r>
            <a:r>
              <a:rPr lang="it-IT" sz="2000" dirty="0">
                <a:solidFill>
                  <a:srgbClr val="3264AA"/>
                </a:solidFill>
              </a:rPr>
              <a:t> </a:t>
            </a:r>
            <a:r>
              <a:rPr lang="it-IT" sz="2000" dirty="0"/>
              <a:t>di</a:t>
            </a:r>
            <a:r>
              <a:rPr lang="it-IT" sz="2000" dirty="0">
                <a:solidFill>
                  <a:srgbClr val="3264AA"/>
                </a:solidFill>
              </a:rPr>
              <a:t> tutti gli utenti. </a:t>
            </a:r>
          </a:p>
          <a:p>
            <a:pPr marL="0" indent="0" algn="just">
              <a:buNone/>
            </a:pPr>
            <a:r>
              <a:rPr lang="it-IT" sz="2000" dirty="0">
                <a:solidFill>
                  <a:srgbClr val="404040"/>
                </a:solidFill>
                <a:effectLst/>
              </a:rPr>
              <a:t>EURES aiuta le persone in cerca di occupazione a trovare un impiego e i datori di lavoro ad assumere personale in tutta Europa</a:t>
            </a:r>
          </a:p>
          <a:p>
            <a:pPr marL="0" indent="0" algn="just">
              <a:buNone/>
            </a:pPr>
            <a:endParaRPr lang="it-IT" sz="2000" dirty="0">
              <a:solidFill>
                <a:srgbClr val="404040"/>
              </a:solidFill>
              <a:effectLst/>
            </a:endParaRPr>
          </a:p>
          <a:p>
            <a:pPr marL="0" indent="0" algn="just">
              <a:buNone/>
            </a:pPr>
            <a:r>
              <a:rPr lang="it-IT" sz="2000" dirty="0">
                <a:solidFill>
                  <a:srgbClr val="404040"/>
                </a:solidFill>
                <a:effectLst/>
              </a:rPr>
              <a:t>Il principio della </a:t>
            </a:r>
            <a:r>
              <a:rPr lang="it-IT" sz="2000" dirty="0">
                <a:solidFill>
                  <a:srgbClr val="3264AA"/>
                </a:solidFill>
                <a:effectLst/>
              </a:rPr>
              <a:t>libera circolazione dei lavoratori </a:t>
            </a:r>
            <a:r>
              <a:rPr lang="it-IT" sz="2000" dirty="0">
                <a:solidFill>
                  <a:srgbClr val="404040"/>
                </a:solidFill>
                <a:effectLst/>
              </a:rPr>
              <a:t>all’interno dell’Unione europea è considerato uno dei diritti fondamentali dei </a:t>
            </a:r>
            <a:r>
              <a:rPr lang="it-IT" sz="2000" dirty="0">
                <a:solidFill>
                  <a:srgbClr val="404040"/>
                </a:solidFill>
              </a:rPr>
              <a:t>cittadini dell’UE - sancito </a:t>
            </a:r>
            <a:r>
              <a:rPr lang="it-IT" sz="2000" dirty="0"/>
              <a:t>dall’ </a:t>
            </a:r>
            <a:r>
              <a:rPr lang="it-IT" sz="2000" dirty="0">
                <a:solidFill>
                  <a:srgbClr val="3264AA"/>
                </a:solidFill>
              </a:rPr>
              <a:t>art. 45 TFUE </a:t>
            </a:r>
            <a:r>
              <a:rPr lang="it-IT" sz="2000" b="1" dirty="0">
                <a:solidFill>
                  <a:schemeClr val="tx1">
                    <a:lumMod val="75000"/>
                  </a:schemeClr>
                </a:solidFill>
              </a:rPr>
              <a:t>- </a:t>
            </a:r>
            <a:endParaRPr lang="it-IT" sz="2000" dirty="0">
              <a:solidFill>
                <a:srgbClr val="404040"/>
              </a:solidFill>
              <a:effectLst/>
            </a:endParaRPr>
          </a:p>
          <a:p>
            <a:pPr marL="0" indent="0" algn="just">
              <a:spcBef>
                <a:spcPts val="1200"/>
              </a:spcBef>
              <a:buNone/>
            </a:pPr>
            <a:r>
              <a:rPr lang="it-IT" sz="2000" dirty="0">
                <a:solidFill>
                  <a:srgbClr val="404040"/>
                </a:solidFill>
                <a:effectLst/>
              </a:rPr>
              <a:t>EURES aiuta e assiste le persone in cerca di occupazione e i datori di lavoro ad </a:t>
            </a:r>
            <a:r>
              <a:rPr lang="it-IT" sz="2000" dirty="0">
                <a:solidFill>
                  <a:srgbClr val="3264AA"/>
                </a:solidFill>
                <a:effectLst/>
              </a:rPr>
              <a:t>esercitare questo diritto</a:t>
            </a:r>
          </a:p>
          <a:p>
            <a:pPr marL="0" indent="0" algn="just">
              <a:buNone/>
            </a:pPr>
            <a:endParaRPr lang="it-IT" sz="2000" dirty="0">
              <a:solidFill>
                <a:srgbClr val="404040"/>
              </a:solidFill>
              <a:effectLst/>
            </a:endParaRPr>
          </a:p>
          <a:p>
            <a:pPr marL="0" indent="0" algn="just">
              <a:buNone/>
            </a:pPr>
            <a:endParaRPr lang="it-IT" sz="2000" dirty="0">
              <a:solidFill>
                <a:srgbClr val="404040"/>
              </a:solidFill>
              <a:effectLst/>
            </a:endParaRPr>
          </a:p>
          <a:p>
            <a:pPr marL="0" indent="0">
              <a:spcBef>
                <a:spcPts val="0"/>
              </a:spcBef>
              <a:buNone/>
            </a:pPr>
            <a:endParaRPr lang="it-IT" sz="2000" dirty="0">
              <a:solidFill>
                <a:srgbClr val="3264AA"/>
              </a:solidFill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C7F6652-3036-4FE1-C560-9189B5526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6</a:t>
            </a:fld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3722E64-C505-F3B2-BAE4-592C899E6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it-IT" dirty="0">
                <a:solidFill>
                  <a:schemeClr val="bg1"/>
                </a:solidFill>
              </a:rPr>
              <a:t>EURES</a:t>
            </a:r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36D2664F-95DF-3554-0ABD-53B063DD05C9}"/>
              </a:ext>
            </a:extLst>
          </p:cNvPr>
          <p:cNvSpPr/>
          <p:nvPr/>
        </p:nvSpPr>
        <p:spPr>
          <a:xfrm>
            <a:off x="5743852" y="1097527"/>
            <a:ext cx="6080753" cy="24712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300"/>
              </a:spcAft>
            </a:pPr>
            <a:r>
              <a:rPr lang="it-IT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I principali </a:t>
            </a:r>
            <a:r>
              <a:rPr lang="it-IT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obiettivi</a:t>
            </a:r>
            <a:r>
              <a:rPr lang="it-IT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di EURES sono: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informare, orientare e consigliare i lavoratori potenzialmente mobili sulle opportunità di lavoro, nonché sulle condizioni di vita e di lavoro;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assistere i datori di lavoro che intendono assumere lavoratori di altri paesi;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fornire consulenza e orientamento ai lavoratori e ai datori di lavoro.</a:t>
            </a:r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2786F993-A98D-42B3-4398-ACB2E4BADA9D}"/>
              </a:ext>
            </a:extLst>
          </p:cNvPr>
          <p:cNvSpPr/>
          <p:nvPr/>
        </p:nvSpPr>
        <p:spPr>
          <a:xfrm>
            <a:off x="5773788" y="3760256"/>
            <a:ext cx="6080753" cy="21099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300"/>
              </a:spcAft>
            </a:pPr>
            <a:r>
              <a:rPr lang="it-IT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EURES offre assistenza per: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facilitare l’esercizio del diritto alla libera circolazione delle persone in quanto lavoratori;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migliorare il funzionamento e l’integrazione dei mercati del lavoro nazionali;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promuovere una mobilità geografica e occupazionale equa e volontaria nelle regioni transfrontaliere</a:t>
            </a:r>
            <a:endParaRPr lang="it-IT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5C0EA430-7CE4-DB61-4942-BDD50C3319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8352" y="334543"/>
            <a:ext cx="449619" cy="5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758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172590-F083-9240-8D2A-27E74BE89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dirty="0"/>
              <a:t>La libera circolazione e diritto di soggiorno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BD95D75-B5EB-8248-8AA3-1B2AE9E46B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it-IT" sz="2000" dirty="0">
                <a:solidFill>
                  <a:schemeClr val="tx1">
                    <a:lumMod val="75000"/>
                  </a:schemeClr>
                </a:solidFill>
              </a:rPr>
              <a:t>La </a:t>
            </a:r>
            <a:r>
              <a:rPr lang="it-IT" sz="2000" b="1" dirty="0">
                <a:solidFill>
                  <a:schemeClr val="tx1">
                    <a:lumMod val="75000"/>
                  </a:schemeClr>
                </a:solidFill>
              </a:rPr>
              <a:t>libera circolazione </a:t>
            </a:r>
            <a:r>
              <a:rPr lang="it-IT" sz="2000" dirty="0">
                <a:solidFill>
                  <a:schemeClr val="tx1">
                    <a:lumMod val="75000"/>
                  </a:schemeClr>
                </a:solidFill>
              </a:rPr>
              <a:t>dei lavoratori è uno dei principi di base dell'UE sin dalla sua istituzione. È sancita all’</a:t>
            </a:r>
            <a:r>
              <a:rPr lang="it-IT" sz="2000" b="1" dirty="0">
                <a:solidFill>
                  <a:schemeClr val="tx1">
                    <a:lumMod val="75000"/>
                  </a:schemeClr>
                </a:solidFill>
                <a:hlinkClick r:id="rId2"/>
              </a:rPr>
              <a:t>art. 45 TFUE</a:t>
            </a:r>
            <a:r>
              <a:rPr lang="it-IT" sz="2000" b="1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it-IT" sz="2000" dirty="0">
                <a:solidFill>
                  <a:schemeClr val="tx1">
                    <a:lumMod val="75000"/>
                  </a:schemeClr>
                </a:solidFill>
              </a:rPr>
              <a:t>è un </a:t>
            </a:r>
            <a:r>
              <a:rPr lang="it-IT" sz="2000" b="1" dirty="0">
                <a:solidFill>
                  <a:schemeClr val="tx1">
                    <a:lumMod val="75000"/>
                  </a:schemeClr>
                </a:solidFill>
              </a:rPr>
              <a:t>diritto fondamentale dei lavoratori</a:t>
            </a:r>
            <a:r>
              <a:rPr lang="it-IT" sz="2000" dirty="0">
                <a:solidFill>
                  <a:schemeClr val="tx1">
                    <a:lumMod val="75000"/>
                  </a:schemeClr>
                </a:solidFill>
              </a:rPr>
              <a:t>, che va a completare la libera circolazione delle merci, dei capitali e dei servizi in seno al mercato unico europeo</a:t>
            </a:r>
          </a:p>
          <a:p>
            <a:pPr algn="just"/>
            <a:r>
              <a:rPr lang="it-IT" sz="2000" dirty="0">
                <a:solidFill>
                  <a:schemeClr val="tx1">
                    <a:lumMod val="75000"/>
                  </a:schemeClr>
                </a:solidFill>
              </a:rPr>
              <a:t>Essa implica </a:t>
            </a:r>
            <a:r>
              <a:rPr lang="it-IT" sz="2000" b="1" dirty="0">
                <a:solidFill>
                  <a:schemeClr val="tx1">
                    <a:lumMod val="75000"/>
                  </a:schemeClr>
                </a:solidFill>
              </a:rPr>
              <a:t>l'abolizione</a:t>
            </a:r>
            <a:r>
              <a:rPr lang="it-IT" sz="2000" dirty="0">
                <a:solidFill>
                  <a:schemeClr val="tx1">
                    <a:lumMod val="75000"/>
                  </a:schemeClr>
                </a:solidFill>
              </a:rPr>
              <a:t> di qualsiasi </a:t>
            </a:r>
            <a:r>
              <a:rPr lang="it-IT" sz="2000" b="1" dirty="0">
                <a:solidFill>
                  <a:schemeClr val="tx1">
                    <a:lumMod val="75000"/>
                  </a:schemeClr>
                </a:solidFill>
              </a:rPr>
              <a:t>discriminazione</a:t>
            </a:r>
            <a:r>
              <a:rPr lang="it-IT" sz="2000" dirty="0">
                <a:solidFill>
                  <a:schemeClr val="tx1">
                    <a:lumMod val="75000"/>
                  </a:schemeClr>
                </a:solidFill>
              </a:rPr>
              <a:t> fondata sulla </a:t>
            </a:r>
            <a:r>
              <a:rPr lang="it-IT" sz="2000" b="1" dirty="0">
                <a:solidFill>
                  <a:schemeClr val="tx1">
                    <a:lumMod val="75000"/>
                  </a:schemeClr>
                </a:solidFill>
              </a:rPr>
              <a:t>nazionalità</a:t>
            </a:r>
            <a:r>
              <a:rPr lang="it-IT" sz="2000" dirty="0">
                <a:solidFill>
                  <a:schemeClr val="tx1">
                    <a:lumMod val="75000"/>
                  </a:schemeClr>
                </a:solidFill>
              </a:rPr>
              <a:t> tra lavoratori degli Stati membri per quanto riguarda l'impiego, la retribuzione e le altre condizioni di lavoro</a:t>
            </a:r>
          </a:p>
          <a:p>
            <a:pPr marL="0" indent="0" algn="just">
              <a:buNone/>
            </a:pPr>
            <a:endParaRPr lang="it-IT" sz="2000" dirty="0">
              <a:solidFill>
                <a:schemeClr val="tx1">
                  <a:lumMod val="75000"/>
                </a:schemeClr>
              </a:solidFill>
            </a:endParaRPr>
          </a:p>
          <a:p>
            <a:pPr algn="just">
              <a:spcAft>
                <a:spcPts val="1200"/>
              </a:spcAft>
            </a:pPr>
            <a:r>
              <a:rPr lang="it-IT" sz="2000" dirty="0">
                <a:solidFill>
                  <a:schemeClr val="tx1">
                    <a:lumMod val="75000"/>
                  </a:schemeClr>
                </a:solidFill>
              </a:rPr>
              <a:t>La Direttiva </a:t>
            </a:r>
            <a:r>
              <a:rPr lang="it-IT" sz="2000" b="1" dirty="0">
                <a:solidFill>
                  <a:srgbClr val="4472C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2004/38/CE</a:t>
            </a:r>
            <a:r>
              <a:rPr lang="it-IT" sz="2000" b="1" dirty="0">
                <a:solidFill>
                  <a:srgbClr val="4472C4"/>
                </a:solidFill>
              </a:rPr>
              <a:t> </a:t>
            </a:r>
            <a:r>
              <a:rPr lang="it-IT" sz="2000" dirty="0">
                <a:solidFill>
                  <a:schemeClr val="tx1">
                    <a:lumMod val="75000"/>
                  </a:schemeClr>
                </a:solidFill>
              </a:rPr>
              <a:t>introduce la </a:t>
            </a:r>
            <a:r>
              <a:rPr lang="it-IT" sz="2000" b="1" dirty="0">
                <a:solidFill>
                  <a:schemeClr val="tx1">
                    <a:lumMod val="75000"/>
                  </a:schemeClr>
                </a:solidFill>
              </a:rPr>
              <a:t>cittadinanza UE </a:t>
            </a:r>
            <a:r>
              <a:rPr lang="it-IT" sz="2000" dirty="0">
                <a:solidFill>
                  <a:schemeClr val="tx1">
                    <a:lumMod val="75000"/>
                  </a:schemeClr>
                </a:solidFill>
              </a:rPr>
              <a:t>quale </a:t>
            </a:r>
            <a:r>
              <a:rPr lang="it-IT" sz="2000" b="1" dirty="0">
                <a:solidFill>
                  <a:schemeClr val="tx1">
                    <a:lumMod val="75000"/>
                  </a:schemeClr>
                </a:solidFill>
              </a:rPr>
              <a:t>status fondamentale </a:t>
            </a:r>
            <a:r>
              <a:rPr lang="it-IT" sz="2000" dirty="0">
                <a:solidFill>
                  <a:schemeClr val="tx1">
                    <a:lumMod val="75000"/>
                  </a:schemeClr>
                </a:solidFill>
              </a:rPr>
              <a:t>dei cittadini degli Stati membri quando essi esercitano il loro diritto di libera circolazione e di soggiorno nel territorio dell'UE. </a:t>
            </a:r>
          </a:p>
          <a:p>
            <a:pPr algn="just"/>
            <a:r>
              <a:rPr lang="it-IT" sz="2000" dirty="0">
                <a:solidFill>
                  <a:schemeClr val="tx1">
                    <a:lumMod val="75000"/>
                  </a:schemeClr>
                </a:solidFill>
              </a:rPr>
              <a:t>Ogni cittadino dell'UE ha il </a:t>
            </a:r>
            <a:r>
              <a:rPr lang="it-IT" sz="2000" b="1" dirty="0">
                <a:solidFill>
                  <a:schemeClr val="tx1">
                    <a:lumMod val="75000"/>
                  </a:schemeClr>
                </a:solidFill>
              </a:rPr>
              <a:t>diritto di soggiornare </a:t>
            </a:r>
            <a:r>
              <a:rPr lang="it-IT" sz="2000" dirty="0">
                <a:solidFill>
                  <a:schemeClr val="tx1">
                    <a:lumMod val="75000"/>
                  </a:schemeClr>
                </a:solidFill>
              </a:rPr>
              <a:t>nel territorio di un altro Stato membro dell'Unione per tre mesi iniziali senza condizioni o formalità diverse dall'obbligo di essere provvisto di una carta d'identità o di un passaporto in corso di validità. Se si tratta di periodi più lunghi, lo Stato membro ospitante può richiedere l'iscrizione del cittadino entro un lasso di tempo ragionevole e non discriminatorio</a:t>
            </a:r>
            <a:endParaRPr lang="it-IT" sz="2000" dirty="0"/>
          </a:p>
          <a:p>
            <a:endParaRPr lang="it-IT" sz="1800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F508402-B66B-4A4E-AD5C-28BF6C107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7</a:t>
            </a:fld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CC9049F-173E-C041-A55A-0B73721EF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it-IT" dirty="0">
                <a:solidFill>
                  <a:schemeClr val="bg1"/>
                </a:solidFill>
              </a:rPr>
              <a:t>EURES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D780DB62-41F6-4AF0-3240-4DB0FA842A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04923" y="430332"/>
            <a:ext cx="449619" cy="5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447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A675AF-C628-5661-E631-31BFC90E1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BE" altLang="it-IT" dirty="0" err="1"/>
              <a:t>Diritto</a:t>
            </a:r>
            <a:r>
              <a:rPr lang="fr-BE" altLang="it-IT" dirty="0"/>
              <a:t> di </a:t>
            </a:r>
            <a:r>
              <a:rPr lang="fr-BE" altLang="it-IT" dirty="0" err="1"/>
              <a:t>soggiorno</a:t>
            </a:r>
            <a:r>
              <a:rPr lang="fr-BE" altLang="it-IT" dirty="0"/>
              <a:t> </a:t>
            </a:r>
            <a:r>
              <a:rPr lang="fr-BE" altLang="it-IT" u="sng" dirty="0" err="1"/>
              <a:t>oltre</a:t>
            </a:r>
            <a:r>
              <a:rPr lang="fr-BE" altLang="it-IT" u="sng" dirty="0"/>
              <a:t> </a:t>
            </a:r>
            <a:r>
              <a:rPr lang="fr-BE" altLang="it-IT" dirty="0" err="1"/>
              <a:t>tre</a:t>
            </a:r>
            <a:r>
              <a:rPr lang="fr-BE" altLang="it-IT" dirty="0"/>
              <a:t> </a:t>
            </a:r>
            <a:r>
              <a:rPr lang="fr-BE" altLang="it-IT" dirty="0" err="1"/>
              <a:t>mesi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E77B33A-DBB2-298C-DA3B-C8FF58664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393" y="1518081"/>
            <a:ext cx="11487149" cy="4498997"/>
          </a:xfrm>
        </p:spPr>
        <p:txBody>
          <a:bodyPr/>
          <a:lstStyle/>
          <a:p>
            <a:pPr algn="just">
              <a:spcBef>
                <a:spcPts val="0"/>
              </a:spcBef>
            </a:pPr>
            <a:r>
              <a:rPr lang="it-IT" sz="2000" dirty="0">
                <a:solidFill>
                  <a:schemeClr val="tx1">
                    <a:lumMod val="75000"/>
                  </a:schemeClr>
                </a:solidFill>
              </a:rPr>
              <a:t>Il diritto di soggiorno dei cittadini dell'UE </a:t>
            </a:r>
            <a:r>
              <a:rPr lang="it-IT" sz="2000" b="1" dirty="0">
                <a:solidFill>
                  <a:schemeClr val="tx1">
                    <a:lumMod val="75000"/>
                  </a:schemeClr>
                </a:solidFill>
              </a:rPr>
              <a:t>per un periodo superiore a tre mesi</a:t>
            </a:r>
            <a:r>
              <a:rPr lang="it-IT" sz="2000" dirty="0">
                <a:solidFill>
                  <a:schemeClr val="tx1">
                    <a:lumMod val="75000"/>
                  </a:schemeClr>
                </a:solidFill>
              </a:rPr>
              <a:t> è soggetto a determinati requisiti: nel caso di coloro che non rientrano nella categoria dei lavoratori subordinati o dei lavoratori autonomi, il diritto di soggiorno </a:t>
            </a:r>
            <a:r>
              <a:rPr lang="it-IT" sz="2000" b="1" dirty="0">
                <a:solidFill>
                  <a:schemeClr val="tx1">
                    <a:lumMod val="75000"/>
                  </a:schemeClr>
                </a:solidFill>
              </a:rPr>
              <a:t>dipende</a:t>
            </a:r>
            <a:r>
              <a:rPr lang="it-IT" sz="2000" dirty="0">
                <a:solidFill>
                  <a:schemeClr val="tx1">
                    <a:lumMod val="75000"/>
                  </a:schemeClr>
                </a:solidFill>
              </a:rPr>
              <a:t> dal fatto che essi </a:t>
            </a:r>
            <a:r>
              <a:rPr lang="it-IT" sz="2000" b="1" dirty="0">
                <a:solidFill>
                  <a:schemeClr val="tx1">
                    <a:lumMod val="75000"/>
                  </a:schemeClr>
                </a:solidFill>
              </a:rPr>
              <a:t>dispongano o meno di risorse economiche sufficienti </a:t>
            </a:r>
            <a:r>
              <a:rPr lang="it-IT" sz="2000" dirty="0">
                <a:solidFill>
                  <a:schemeClr val="tx1">
                    <a:lumMod val="75000"/>
                  </a:schemeClr>
                </a:solidFill>
              </a:rPr>
              <a:t>a consentire loro di </a:t>
            </a:r>
            <a:r>
              <a:rPr lang="it-IT" sz="2000" b="1" dirty="0">
                <a:solidFill>
                  <a:schemeClr val="tx1">
                    <a:lumMod val="75000"/>
                  </a:schemeClr>
                </a:solidFill>
              </a:rPr>
              <a:t>non diventare un onere per il sistema di assistenza sociale </a:t>
            </a:r>
            <a:r>
              <a:rPr lang="it-IT" sz="2000" dirty="0">
                <a:solidFill>
                  <a:schemeClr val="tx1">
                    <a:lumMod val="75000"/>
                  </a:schemeClr>
                </a:solidFill>
              </a:rPr>
              <a:t>dello Stato membro, e di un'assicurazione malattia.</a:t>
            </a:r>
          </a:p>
          <a:p>
            <a:pPr marL="0" indent="0">
              <a:spcBef>
                <a:spcPts val="0"/>
              </a:spcBef>
              <a:buNone/>
            </a:pPr>
            <a:endParaRPr lang="it-IT" sz="2000" dirty="0">
              <a:solidFill>
                <a:schemeClr val="tx1">
                  <a:lumMod val="75000"/>
                </a:schemeClr>
              </a:solidFill>
            </a:endParaRPr>
          </a:p>
          <a:p>
            <a:pPr algn="just"/>
            <a:r>
              <a:rPr lang="it-IT" sz="2000" dirty="0">
                <a:solidFill>
                  <a:schemeClr val="tx1">
                    <a:lumMod val="75000"/>
                  </a:schemeClr>
                </a:solidFill>
              </a:rPr>
              <a:t>I cittadini dell'UE acquisiscono il </a:t>
            </a:r>
            <a:r>
              <a:rPr lang="it-IT" sz="2000" b="1" dirty="0">
                <a:solidFill>
                  <a:schemeClr val="tx1">
                    <a:lumMod val="75000"/>
                  </a:schemeClr>
                </a:solidFill>
              </a:rPr>
              <a:t>diritto di soggiorno permanente </a:t>
            </a:r>
            <a:r>
              <a:rPr lang="it-IT" sz="2000" dirty="0">
                <a:solidFill>
                  <a:schemeClr val="tx1">
                    <a:lumMod val="75000"/>
                  </a:schemeClr>
                </a:solidFill>
              </a:rPr>
              <a:t>nello Stato membro ospitante </a:t>
            </a:r>
            <a:r>
              <a:rPr lang="it-IT" sz="2000" b="1" dirty="0">
                <a:solidFill>
                  <a:schemeClr val="tx1">
                    <a:lumMod val="75000"/>
                  </a:schemeClr>
                </a:solidFill>
              </a:rPr>
              <a:t>dopo cinque anni di soggiorno legale ininterrotto</a:t>
            </a:r>
          </a:p>
          <a:p>
            <a:pPr algn="just"/>
            <a:endParaRPr lang="it-IT" sz="2000" b="1" dirty="0">
              <a:solidFill>
                <a:schemeClr val="tx1">
                  <a:lumMod val="75000"/>
                </a:schemeClr>
              </a:solidFill>
            </a:endParaRPr>
          </a:p>
          <a:p>
            <a:pPr algn="just"/>
            <a:endParaRPr lang="it-IT" sz="2000" b="1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F9FAE01-0862-843F-3B1E-C0C2A0DE0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8</a:t>
            </a:fld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DC4AC31-226F-D835-C99D-1C5576C8E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it-IT" dirty="0">
                <a:solidFill>
                  <a:schemeClr val="bg1"/>
                </a:solidFill>
              </a:rPr>
              <a:t>EURES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0DB161CC-AB17-BA53-CD1D-F66B878F5B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4988" y="354833"/>
            <a:ext cx="449619" cy="5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888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375AEA-26C8-1C7B-48A8-F3F2F7B08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dirty="0"/>
              <a:t>Occupazione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636A2EC-ABCB-24E5-86FB-A733A17FD0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90000"/>
              </a:lnSpc>
              <a:spcAft>
                <a:spcPts val="1200"/>
              </a:spcAft>
            </a:pPr>
            <a:r>
              <a:rPr lang="it-IT" sz="2000" dirty="0">
                <a:solidFill>
                  <a:schemeClr val="tx1">
                    <a:lumMod val="75000"/>
                  </a:schemeClr>
                </a:solidFill>
              </a:rPr>
              <a:t>Il </a:t>
            </a:r>
            <a:r>
              <a:rPr lang="it-IT" sz="2000" b="1" dirty="0">
                <a:solidFill>
                  <a:schemeClr val="tx1">
                    <a:lumMod val="75000"/>
                  </a:schemeClr>
                </a:solidFill>
                <a:hlinkClick r:id="rId2"/>
              </a:rPr>
              <a:t>Regolamento (UE) n.492/2011</a:t>
            </a:r>
            <a:r>
              <a:rPr lang="it-IT" sz="2000" b="1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it-IT" sz="2000" dirty="0">
                <a:solidFill>
                  <a:schemeClr val="tx1">
                    <a:lumMod val="75000"/>
                  </a:schemeClr>
                </a:solidFill>
              </a:rPr>
              <a:t>stabilisce norme per l'impiego, la </a:t>
            </a:r>
            <a:r>
              <a:rPr lang="it-IT" sz="2000" b="1" dirty="0">
                <a:solidFill>
                  <a:schemeClr val="tx1">
                    <a:lumMod val="75000"/>
                  </a:schemeClr>
                </a:solidFill>
              </a:rPr>
              <a:t>parità di trattamento </a:t>
            </a:r>
            <a:r>
              <a:rPr lang="it-IT" sz="2000" dirty="0">
                <a:solidFill>
                  <a:schemeClr val="tx1">
                    <a:lumMod val="75000"/>
                  </a:schemeClr>
                </a:solidFill>
              </a:rPr>
              <a:t>e la famiglia dei lavoratori.</a:t>
            </a:r>
          </a:p>
          <a:p>
            <a:pPr algn="just">
              <a:lnSpc>
                <a:spcPct val="90000"/>
              </a:lnSpc>
              <a:spcAft>
                <a:spcPts val="1200"/>
              </a:spcAft>
            </a:pPr>
            <a:r>
              <a:rPr lang="it-IT" sz="2000" dirty="0">
                <a:solidFill>
                  <a:schemeClr val="tx1">
                    <a:lumMod val="75000"/>
                  </a:schemeClr>
                </a:solidFill>
              </a:rPr>
              <a:t> Ogni cittadino di ogni Stato membro ha il </a:t>
            </a:r>
            <a:r>
              <a:rPr lang="it-IT" sz="2000" b="1" dirty="0">
                <a:solidFill>
                  <a:schemeClr val="tx1">
                    <a:lumMod val="75000"/>
                  </a:schemeClr>
                </a:solidFill>
              </a:rPr>
              <a:t>diritto di cercare lavoro </a:t>
            </a:r>
            <a:r>
              <a:rPr lang="it-IT" sz="2000" dirty="0">
                <a:solidFill>
                  <a:schemeClr val="tx1">
                    <a:lumMod val="75000"/>
                  </a:schemeClr>
                </a:solidFill>
              </a:rPr>
              <a:t>in un altro Stato membro, conformemente alla regolamentazione applicabile ai cittadini di quest'ultimo Stato. </a:t>
            </a:r>
          </a:p>
          <a:p>
            <a:pPr algn="just">
              <a:lnSpc>
                <a:spcPct val="90000"/>
              </a:lnSpc>
              <a:spcAft>
                <a:spcPts val="1200"/>
              </a:spcAft>
            </a:pPr>
            <a:r>
              <a:rPr lang="it-IT" sz="2000" dirty="0">
                <a:solidFill>
                  <a:schemeClr val="tx1">
                    <a:lumMod val="75000"/>
                  </a:schemeClr>
                </a:solidFill>
              </a:rPr>
              <a:t>Gli Stati membri </a:t>
            </a:r>
            <a:r>
              <a:rPr lang="it-IT" sz="2000" b="1" dirty="0">
                <a:solidFill>
                  <a:schemeClr val="tx1">
                    <a:lumMod val="75000"/>
                  </a:schemeClr>
                </a:solidFill>
              </a:rPr>
              <a:t>non sono autorizzati ad applicare pratiche discriminatorie</a:t>
            </a:r>
            <a:r>
              <a:rPr lang="it-IT" sz="2000" dirty="0">
                <a:solidFill>
                  <a:schemeClr val="tx1">
                    <a:lumMod val="75000"/>
                  </a:schemeClr>
                </a:solidFill>
              </a:rPr>
              <a:t>, come limitare le offerte di lavoro ai loro cittadini o richiedere competenze linguistiche che vadano al di là di quanto è ragionevole e necessario per il lavoro in questione. </a:t>
            </a:r>
          </a:p>
          <a:p>
            <a:pPr algn="just">
              <a:lnSpc>
                <a:spcPct val="90000"/>
              </a:lnSpc>
              <a:spcAft>
                <a:spcPts val="1200"/>
              </a:spcAft>
            </a:pPr>
            <a:r>
              <a:rPr lang="it-IT" sz="2000" dirty="0">
                <a:solidFill>
                  <a:schemeClr val="tx1">
                    <a:lumMod val="75000"/>
                  </a:schemeClr>
                </a:solidFill>
              </a:rPr>
              <a:t>Inoltre, il lavoratore mobile ha diritto alla </a:t>
            </a:r>
            <a:r>
              <a:rPr lang="it-IT" sz="2000" b="1" dirty="0">
                <a:solidFill>
                  <a:schemeClr val="tx1">
                    <a:lumMod val="75000"/>
                  </a:schemeClr>
                </a:solidFill>
              </a:rPr>
              <a:t>medesima assistenza </a:t>
            </a:r>
            <a:r>
              <a:rPr lang="it-IT" sz="2000" dirty="0">
                <a:solidFill>
                  <a:schemeClr val="tx1">
                    <a:lumMod val="75000"/>
                  </a:schemeClr>
                </a:solidFill>
              </a:rPr>
              <a:t>che gli uffici di collocamento di detto Stato offrono ai propri cittadini e ha altresì il diritto di restare nel paese ospitante per un periodo sufficiente a cercare lavoro, candidarsi a un impiego di lavoro ed essere assunto</a:t>
            </a:r>
            <a:endParaRPr lang="fr-FR" altLang="it-IT" sz="2000" dirty="0">
              <a:solidFill>
                <a:schemeClr val="tx1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</a:pPr>
            <a:endParaRPr lang="it-IT" sz="2400" dirty="0">
              <a:solidFill>
                <a:schemeClr val="tx1">
                  <a:lumMod val="75000"/>
                </a:schemeClr>
              </a:solidFill>
            </a:endParaRPr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F9BDC42-F3AA-12FB-8802-3C2FA770F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9</a:t>
            </a:fld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9D30416-0EC7-EEE7-7094-F43C8B58E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it-IT" dirty="0">
                <a:solidFill>
                  <a:schemeClr val="bg1"/>
                </a:solidFill>
              </a:rPr>
              <a:t>EURES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D7AA8366-A145-3DEE-CD08-B8552D2C54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4923" y="439663"/>
            <a:ext cx="449619" cy="5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0203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EURES.xml">
  <a:themeElements>
    <a:clrScheme name="2_EURES.xml 1">
      <a:dk1>
        <a:srgbClr val="6D838E"/>
      </a:dk1>
      <a:lt1>
        <a:srgbClr val="FFFFFF"/>
      </a:lt1>
      <a:dk2>
        <a:srgbClr val="27639E"/>
      </a:dk2>
      <a:lt2>
        <a:srgbClr val="00388C"/>
      </a:lt2>
      <a:accent1>
        <a:srgbClr val="259FA0"/>
      </a:accent1>
      <a:accent2>
        <a:srgbClr val="F29120"/>
      </a:accent2>
      <a:accent3>
        <a:srgbClr val="FFFFFF"/>
      </a:accent3>
      <a:accent4>
        <a:srgbClr val="5C6F78"/>
      </a:accent4>
      <a:accent5>
        <a:srgbClr val="ACCDCD"/>
      </a:accent5>
      <a:accent6>
        <a:srgbClr val="DB831C"/>
      </a:accent6>
      <a:hlink>
        <a:srgbClr val="92A339"/>
      </a:hlink>
      <a:folHlink>
        <a:srgbClr val="C01E56"/>
      </a:folHlink>
    </a:clrScheme>
    <a:fontScheme name="2_EURES.xml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EURES.xml 1">
        <a:dk1>
          <a:srgbClr val="6D838E"/>
        </a:dk1>
        <a:lt1>
          <a:srgbClr val="FFFFFF"/>
        </a:lt1>
        <a:dk2>
          <a:srgbClr val="27639E"/>
        </a:dk2>
        <a:lt2>
          <a:srgbClr val="00388C"/>
        </a:lt2>
        <a:accent1>
          <a:srgbClr val="259FA0"/>
        </a:accent1>
        <a:accent2>
          <a:srgbClr val="F29120"/>
        </a:accent2>
        <a:accent3>
          <a:srgbClr val="FFFFFF"/>
        </a:accent3>
        <a:accent4>
          <a:srgbClr val="5C6F78"/>
        </a:accent4>
        <a:accent5>
          <a:srgbClr val="ACCDCD"/>
        </a:accent5>
        <a:accent6>
          <a:srgbClr val="DB831C"/>
        </a:accent6>
        <a:hlink>
          <a:srgbClr val="92A339"/>
        </a:hlink>
        <a:folHlink>
          <a:srgbClr val="C01E5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94E596928153042A94B5C0BBB71DB53" ma:contentTypeVersion="0" ma:contentTypeDescription="Creare un nuovo documento." ma:contentTypeScope="" ma:versionID="4ad75fef47a5935bfcfe4c94b5d6bc3d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fea9b2fbf922795d328deade55af85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341872E-ADD1-438E-AFDD-FE10FBE8A74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D6A5FDDA-D5C2-4977-9B52-C5E6F41EE66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5EE3495-04CB-4BED-96CC-E7DF05EDA584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3432</TotalTime>
  <Words>3173</Words>
  <Application>Microsoft Office PowerPoint</Application>
  <PresentationFormat>Widescreen</PresentationFormat>
  <Paragraphs>300</Paragraphs>
  <Slides>38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38</vt:i4>
      </vt:variant>
    </vt:vector>
  </HeadingPairs>
  <TitlesOfParts>
    <vt:vector size="49" baseType="lpstr">
      <vt:lpstr>MS PGothic</vt:lpstr>
      <vt:lpstr>Arial</vt:lpstr>
      <vt:lpstr>Arial</vt:lpstr>
      <vt:lpstr>Arial, Arial</vt:lpstr>
      <vt:lpstr>Calibri</vt:lpstr>
      <vt:lpstr>Calibri Light</vt:lpstr>
      <vt:lpstr>inherit</vt:lpstr>
      <vt:lpstr>Roboto</vt:lpstr>
      <vt:lpstr>Times New Roman</vt:lpstr>
      <vt:lpstr>Tema di Office</vt:lpstr>
      <vt:lpstr>2_EURES.xml</vt:lpstr>
      <vt:lpstr>Presentazione standard di PowerPoint</vt:lpstr>
      <vt:lpstr>Di cosa parliamo oggi</vt:lpstr>
      <vt:lpstr>Presentazione standard di PowerPoint</vt:lpstr>
      <vt:lpstr>EURES IN PILLOLE</vt:lpstr>
      <vt:lpstr>EURES: che cos’è</vt:lpstr>
      <vt:lpstr>I servizi EURES: obiettivi</vt:lpstr>
      <vt:lpstr>La libera circolazione e diritto di soggiorno</vt:lpstr>
      <vt:lpstr>Diritto di soggiorno oltre tre mesi</vt:lpstr>
      <vt:lpstr>Occupazione</vt:lpstr>
      <vt:lpstr>Presentazione standard di PowerPoint</vt:lpstr>
      <vt:lpstr>Lo sviluppo e il miglioramento della rete EURES</vt:lpstr>
      <vt:lpstr>EURES: la composizione della rete in Europa</vt:lpstr>
      <vt:lpstr>Presentazione standard di PowerPoint</vt:lpstr>
      <vt:lpstr>EURES: la rete e le persone in Emilia Romagna</vt:lpstr>
      <vt:lpstr>Presentazione standard di PowerPoint</vt:lpstr>
      <vt:lpstr>I servizi per le persone in cerca di occupazione</vt:lpstr>
      <vt:lpstr>I servizi per i datori di lavoro</vt:lpstr>
      <vt:lpstr>Attività di promozione e progetti</vt:lpstr>
      <vt:lpstr>EOJD – Seize the Summer 20/03/2025</vt:lpstr>
      <vt:lpstr> EOJD – Seize the Summer 20/03/2025 </vt:lpstr>
      <vt:lpstr>Ricerchiamo camerieri, banconieri e aiuto gelatieri/e in Germania e Austria</vt:lpstr>
      <vt:lpstr>Il lavoro stagionale all’estero</vt:lpstr>
      <vt:lpstr>Disoccupazione per chi si sposta nei paesi UE, SEE e in Svizzera</vt:lpstr>
      <vt:lpstr>Il lavoro stagionale all’estero: links per la ricerca</vt:lpstr>
      <vt:lpstr> EURES - https://eures.europa.eu/index_it </vt:lpstr>
      <vt:lpstr>  </vt:lpstr>
      <vt:lpstr>https://www.portaledeigiovani.it/canali/lavorare/lavoro-stagionale </vt:lpstr>
      <vt:lpstr>https://www.seasonworkers.com/</vt:lpstr>
      <vt:lpstr>https://www.summerjobs.com/</vt:lpstr>
      <vt:lpstr>https://www.anyworkanywhere.com/it/</vt:lpstr>
      <vt:lpstr>https://www.jobintourism.it/</vt:lpstr>
      <vt:lpstr>https://wwoof.net/ </vt:lpstr>
      <vt:lpstr> https://www.workaway.info/ </vt:lpstr>
      <vt:lpstr>Il lavoro stagionale all’estero: altri suggerimenti</vt:lpstr>
      <vt:lpstr>Presentazione standard di PowerPoint</vt:lpstr>
      <vt:lpstr>EURES TMS - Targeted Mobility Scheme: i destinatari    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Bruni Barbara</cp:lastModifiedBy>
  <cp:revision>146</cp:revision>
  <cp:lastPrinted>2022-02-04T15:19:00Z</cp:lastPrinted>
  <dcterms:created xsi:type="dcterms:W3CDTF">2022-01-24T15:19:12Z</dcterms:created>
  <dcterms:modified xsi:type="dcterms:W3CDTF">2025-02-27T14:11:16Z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0x010100794E596928153042A94B5C0BBB71DB53</vt:lpwstr>
  </property>
</Properties>
</file>